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4"/>
  </p:notesMasterIdLst>
  <p:sldIdLst>
    <p:sldId id="256" r:id="rId2"/>
    <p:sldId id="260" r:id="rId3"/>
    <p:sldId id="257" r:id="rId4"/>
    <p:sldId id="258" r:id="rId5"/>
    <p:sldId id="298" r:id="rId6"/>
    <p:sldId id="310" r:id="rId7"/>
    <p:sldId id="301" r:id="rId8"/>
    <p:sldId id="320" r:id="rId9"/>
    <p:sldId id="326" r:id="rId10"/>
    <p:sldId id="311" r:id="rId11"/>
    <p:sldId id="302" r:id="rId12"/>
    <p:sldId id="303" r:id="rId13"/>
    <p:sldId id="304" r:id="rId14"/>
    <p:sldId id="305" r:id="rId15"/>
    <p:sldId id="306" r:id="rId16"/>
    <p:sldId id="316" r:id="rId17"/>
    <p:sldId id="314" r:id="rId18"/>
    <p:sldId id="317" r:id="rId19"/>
    <p:sldId id="325" r:id="rId20"/>
    <p:sldId id="318" r:id="rId21"/>
    <p:sldId id="319" r:id="rId22"/>
    <p:sldId id="307" r:id="rId23"/>
    <p:sldId id="308" r:id="rId24"/>
    <p:sldId id="309" r:id="rId25"/>
    <p:sldId id="323" r:id="rId26"/>
    <p:sldId id="321" r:id="rId27"/>
    <p:sldId id="324" r:id="rId28"/>
    <p:sldId id="322" r:id="rId29"/>
    <p:sldId id="327" r:id="rId30"/>
    <p:sldId id="313" r:id="rId31"/>
    <p:sldId id="315" r:id="rId32"/>
    <p:sldId id="328" r:id="rId33"/>
  </p:sldIdLst>
  <p:sldSz cx="9144000" cy="5143500" type="screen16x9"/>
  <p:notesSz cx="6858000" cy="9144000"/>
  <p:embeddedFontLst>
    <p:embeddedFont>
      <p:font typeface="Fira Sans Extra Condensed Medium" panose="020B0604020202020204" charset="0"/>
      <p:regular r:id="rId35"/>
      <p:bold r:id="rId36"/>
      <p:italic r:id="rId37"/>
      <p:boldItalic r:id="rId38"/>
    </p:embeddedFont>
    <p:embeddedFont>
      <p:font typeface="Righteous" panose="020B0604020202020204" charset="0"/>
      <p:regular r:id="rId39"/>
    </p:embeddedFont>
    <p:embeddedFont>
      <p:font typeface="Roboto Condensed Light" panose="020B0604020202020204" charset="0"/>
      <p:regular r:id="rId40"/>
      <p:bold r:id="rId41"/>
      <p:italic r:id="rId42"/>
      <p:boldItalic r:id="rId43"/>
    </p:embeddedFont>
    <p:embeddedFont>
      <p:font typeface="Squada One"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57095241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57095241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57095241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57095241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57095241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57095241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02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55e7858a94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55e7858a94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55e7858a94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55e7858a94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700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57095241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57095241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57095241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57095241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57095241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57095241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245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CUSTOM_3">
    <p:spTree>
      <p:nvGrpSpPr>
        <p:cNvPr id="1" name="Shape 61"/>
        <p:cNvGrpSpPr/>
        <p:nvPr/>
      </p:nvGrpSpPr>
      <p:grpSpPr>
        <a:xfrm>
          <a:off x="0" y="0"/>
          <a:ext cx="0" cy="0"/>
          <a:chOff x="0" y="0"/>
          <a:chExt cx="0" cy="0"/>
        </a:xfrm>
      </p:grpSpPr>
      <p:pic>
        <p:nvPicPr>
          <p:cNvPr id="62" name="Google Shape;62;p8"/>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63" name="Google Shape;63;p8"/>
          <p:cNvSpPr txBox="1">
            <a:spLocks noGrp="1"/>
          </p:cNvSpPr>
          <p:nvPr>
            <p:ph type="ctrTitle"/>
          </p:nvPr>
        </p:nvSpPr>
        <p:spPr>
          <a:xfrm>
            <a:off x="749100" y="507400"/>
            <a:ext cx="8394900" cy="670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64" name="Google Shape;64;p8"/>
          <p:cNvSpPr txBox="1">
            <a:spLocks noGrp="1"/>
          </p:cNvSpPr>
          <p:nvPr>
            <p:ph type="ctrTitle" idx="2"/>
          </p:nvPr>
        </p:nvSpPr>
        <p:spPr>
          <a:xfrm>
            <a:off x="2750155" y="18021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65" name="Google Shape;65;p8"/>
          <p:cNvSpPr txBox="1">
            <a:spLocks noGrp="1"/>
          </p:cNvSpPr>
          <p:nvPr>
            <p:ph type="subTitle" idx="1"/>
          </p:nvPr>
        </p:nvSpPr>
        <p:spPr>
          <a:xfrm>
            <a:off x="2750119" y="2263575"/>
            <a:ext cx="1570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6" name="Google Shape;66;p8"/>
          <p:cNvSpPr txBox="1">
            <a:spLocks noGrp="1"/>
          </p:cNvSpPr>
          <p:nvPr>
            <p:ph type="ctrTitle" idx="3"/>
          </p:nvPr>
        </p:nvSpPr>
        <p:spPr>
          <a:xfrm>
            <a:off x="4800201" y="18021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67" name="Google Shape;67;p8"/>
          <p:cNvSpPr txBox="1">
            <a:spLocks noGrp="1"/>
          </p:cNvSpPr>
          <p:nvPr>
            <p:ph type="subTitle" idx="4"/>
          </p:nvPr>
        </p:nvSpPr>
        <p:spPr>
          <a:xfrm>
            <a:off x="4800165" y="2263575"/>
            <a:ext cx="1570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8" name="Google Shape;68;p8"/>
          <p:cNvSpPr txBox="1">
            <a:spLocks noGrp="1"/>
          </p:cNvSpPr>
          <p:nvPr>
            <p:ph type="ctrTitle" idx="5"/>
          </p:nvPr>
        </p:nvSpPr>
        <p:spPr>
          <a:xfrm>
            <a:off x="3794948" y="3600050"/>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69" name="Google Shape;69;p8"/>
          <p:cNvSpPr txBox="1">
            <a:spLocks noGrp="1"/>
          </p:cNvSpPr>
          <p:nvPr>
            <p:ph type="subTitle" idx="6"/>
          </p:nvPr>
        </p:nvSpPr>
        <p:spPr>
          <a:xfrm>
            <a:off x="3753025" y="4061500"/>
            <a:ext cx="16539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p:cSld name="CUSTOM_5">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SUBTITLE 2">
  <p:cSld name="CUSTOM_6">
    <p:spTree>
      <p:nvGrpSpPr>
        <p:cNvPr id="1" name="Shape 83"/>
        <p:cNvGrpSpPr/>
        <p:nvPr/>
      </p:nvGrpSpPr>
      <p:grpSpPr>
        <a:xfrm>
          <a:off x="0" y="0"/>
          <a:ext cx="0" cy="0"/>
          <a:chOff x="0" y="0"/>
          <a:chExt cx="0" cy="0"/>
        </a:xfrm>
      </p:grpSpPr>
      <p:pic>
        <p:nvPicPr>
          <p:cNvPr id="84" name="Google Shape;84;p11"/>
          <p:cNvPicPr preferRelativeResize="0"/>
          <p:nvPr/>
        </p:nvPicPr>
        <p:blipFill>
          <a:blip r:embed="rId2">
            <a:alphaModFix/>
          </a:blip>
          <a:stretch>
            <a:fillRect/>
          </a:stretch>
        </p:blipFill>
        <p:spPr>
          <a:xfrm rot="10800000" flipH="1">
            <a:off x="100" y="1725475"/>
            <a:ext cx="3802725" cy="3431200"/>
          </a:xfrm>
          <a:prstGeom prst="rect">
            <a:avLst/>
          </a:prstGeom>
          <a:noFill/>
          <a:ln>
            <a:noFill/>
          </a:ln>
        </p:spPr>
      </p:pic>
      <p:pic>
        <p:nvPicPr>
          <p:cNvPr id="85" name="Google Shape;85;p11"/>
          <p:cNvPicPr preferRelativeResize="0"/>
          <p:nvPr/>
        </p:nvPicPr>
        <p:blipFill>
          <a:blip r:embed="rId2">
            <a:alphaModFix/>
          </a:blip>
          <a:stretch>
            <a:fillRect/>
          </a:stretch>
        </p:blipFill>
        <p:spPr>
          <a:xfrm flipH="1">
            <a:off x="5334325" y="0"/>
            <a:ext cx="3802725" cy="3431200"/>
          </a:xfrm>
          <a:prstGeom prst="rect">
            <a:avLst/>
          </a:prstGeom>
          <a:noFill/>
          <a:ln>
            <a:noFill/>
          </a:ln>
        </p:spPr>
      </p:pic>
      <p:sp>
        <p:nvSpPr>
          <p:cNvPr id="86" name="Google Shape;86;p11"/>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87" name="Google Shape;87;p11"/>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88" name="Google Shape;88;p11"/>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7"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J9Jml8X4Ns&amp;feature=youtu.be" TargetMode="External"/><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sz="5400" dirty="0"/>
              <a:t>IMPLEMENTACIÓN DE LA APLICACIÓN CUTAPP</a:t>
            </a:r>
            <a:endParaRPr sz="5400" dirty="0"/>
          </a:p>
        </p:txBody>
      </p:sp>
      <p:sp>
        <p:nvSpPr>
          <p:cNvPr id="302" name="Google Shape;302;p43"/>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PE" dirty="0"/>
              <a:t>TALLER DE PROYECTOS 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0"/>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Sprint 1</a:t>
            </a:r>
            <a:endParaRPr dirty="0"/>
          </a:p>
        </p:txBody>
      </p:sp>
      <p:sp>
        <p:nvSpPr>
          <p:cNvPr id="383" name="Google Shape;383;p50"/>
          <p:cNvSpPr txBox="1">
            <a:spLocks noGrp="1"/>
          </p:cNvSpPr>
          <p:nvPr>
            <p:ph type="subTitle" idx="1"/>
          </p:nvPr>
        </p:nvSpPr>
        <p:spPr>
          <a:xfrm>
            <a:off x="2164632" y="2676193"/>
            <a:ext cx="5071988" cy="137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600" dirty="0"/>
              <a:t>En el primer sprint logramos concluir ocho historias que nos permitieron contar con una versión funcional que permitía el registro de usuarios asi como la gestión de las citas. Nos perrmitió contar con retroalimentación muy útil para la ejecución del segundo sprint. </a:t>
            </a:r>
            <a:endParaRPr sz="1600" dirty="0"/>
          </a:p>
        </p:txBody>
      </p:sp>
    </p:spTree>
    <p:extLst>
      <p:ext uri="{BB962C8B-B14F-4D97-AF65-F5344CB8AC3E}">
        <p14:creationId xmlns:p14="http://schemas.microsoft.com/office/powerpoint/2010/main" val="367206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56E411D-FF6B-4708-8067-8936A7050317}"/>
              </a:ext>
            </a:extLst>
          </p:cNvPr>
          <p:cNvPicPr>
            <a:picLocks noChangeAspect="1"/>
          </p:cNvPicPr>
          <p:nvPr/>
        </p:nvPicPr>
        <p:blipFill>
          <a:blip r:embed="rId2"/>
          <a:stretch>
            <a:fillRect/>
          </a:stretch>
        </p:blipFill>
        <p:spPr>
          <a:xfrm>
            <a:off x="571500" y="1508191"/>
            <a:ext cx="3870131" cy="3252455"/>
          </a:xfrm>
          <a:prstGeom prst="rect">
            <a:avLst/>
          </a:prstGeom>
        </p:spPr>
      </p:pic>
      <p:pic>
        <p:nvPicPr>
          <p:cNvPr id="8" name="Imagen 7">
            <a:extLst>
              <a:ext uri="{FF2B5EF4-FFF2-40B4-BE49-F238E27FC236}">
                <a16:creationId xmlns:a16="http://schemas.microsoft.com/office/drawing/2014/main" id="{659BC014-20DC-4E6B-A866-6E66DCC76CEC}"/>
              </a:ext>
            </a:extLst>
          </p:cNvPr>
          <p:cNvPicPr>
            <a:picLocks noChangeAspect="1"/>
          </p:cNvPicPr>
          <p:nvPr/>
        </p:nvPicPr>
        <p:blipFill>
          <a:blip r:embed="rId3"/>
          <a:stretch>
            <a:fillRect/>
          </a:stretch>
        </p:blipFill>
        <p:spPr>
          <a:xfrm>
            <a:off x="4571999" y="1508191"/>
            <a:ext cx="4190661" cy="3252454"/>
          </a:xfrm>
          <a:prstGeom prst="rect">
            <a:avLst/>
          </a:prstGeom>
        </p:spPr>
      </p:pic>
      <p:sp>
        <p:nvSpPr>
          <p:cNvPr id="9" name="Rectángulo: esquinas superiores, una redondeada y la otra cortada 8">
            <a:extLst>
              <a:ext uri="{FF2B5EF4-FFF2-40B4-BE49-F238E27FC236}">
                <a16:creationId xmlns:a16="http://schemas.microsoft.com/office/drawing/2014/main" id="{0BAC6944-F053-462C-8718-3FCF03CEC609}"/>
              </a:ext>
            </a:extLst>
          </p:cNvPr>
          <p:cNvSpPr/>
          <p:nvPr/>
        </p:nvSpPr>
        <p:spPr>
          <a:xfrm>
            <a:off x="571500" y="1074065"/>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H1</a:t>
            </a:r>
          </a:p>
        </p:txBody>
      </p:sp>
      <p:sp>
        <p:nvSpPr>
          <p:cNvPr id="10" name="Rectángulo: esquinas superiores, una redondeada y la otra cortada 9">
            <a:extLst>
              <a:ext uri="{FF2B5EF4-FFF2-40B4-BE49-F238E27FC236}">
                <a16:creationId xmlns:a16="http://schemas.microsoft.com/office/drawing/2014/main" id="{37939C6B-1063-4A71-ABD7-19A46303E7A4}"/>
              </a:ext>
            </a:extLst>
          </p:cNvPr>
          <p:cNvSpPr/>
          <p:nvPr/>
        </p:nvSpPr>
        <p:spPr>
          <a:xfrm>
            <a:off x="4571999" y="1074065"/>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H2</a:t>
            </a:r>
          </a:p>
        </p:txBody>
      </p:sp>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951782" y="290337"/>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spTree>
    <p:extLst>
      <p:ext uri="{BB962C8B-B14F-4D97-AF65-F5344CB8AC3E}">
        <p14:creationId xmlns:p14="http://schemas.microsoft.com/office/powerpoint/2010/main" val="162262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801880" y="271819"/>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pic>
        <p:nvPicPr>
          <p:cNvPr id="4" name="Imagen 3">
            <a:extLst>
              <a:ext uri="{FF2B5EF4-FFF2-40B4-BE49-F238E27FC236}">
                <a16:creationId xmlns:a16="http://schemas.microsoft.com/office/drawing/2014/main" id="{F7B660BF-B910-420D-A202-49912E688CA6}"/>
              </a:ext>
            </a:extLst>
          </p:cNvPr>
          <p:cNvPicPr>
            <a:picLocks noChangeAspect="1"/>
          </p:cNvPicPr>
          <p:nvPr/>
        </p:nvPicPr>
        <p:blipFill>
          <a:blip r:embed="rId2"/>
          <a:stretch>
            <a:fillRect/>
          </a:stretch>
        </p:blipFill>
        <p:spPr>
          <a:xfrm>
            <a:off x="660797" y="1494632"/>
            <a:ext cx="7822406" cy="3228294"/>
          </a:xfrm>
          <a:prstGeom prst="rect">
            <a:avLst/>
          </a:prstGeom>
        </p:spPr>
      </p:pic>
      <p:sp>
        <p:nvSpPr>
          <p:cNvPr id="12" name="Rectángulo: esquinas superiores, una redondeada y la otra cortada 11">
            <a:extLst>
              <a:ext uri="{FF2B5EF4-FFF2-40B4-BE49-F238E27FC236}">
                <a16:creationId xmlns:a16="http://schemas.microsoft.com/office/drawing/2014/main" id="{BE6A487F-7AC5-4C16-8093-8EADBF9BBB6B}"/>
              </a:ext>
            </a:extLst>
          </p:cNvPr>
          <p:cNvSpPr/>
          <p:nvPr/>
        </p:nvSpPr>
        <p:spPr>
          <a:xfrm>
            <a:off x="660797" y="1060506"/>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H3</a:t>
            </a:r>
          </a:p>
        </p:txBody>
      </p:sp>
    </p:spTree>
    <p:extLst>
      <p:ext uri="{BB962C8B-B14F-4D97-AF65-F5344CB8AC3E}">
        <p14:creationId xmlns:p14="http://schemas.microsoft.com/office/powerpoint/2010/main" val="1669687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771900" y="507400"/>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pic>
        <p:nvPicPr>
          <p:cNvPr id="2" name="Imagen 1">
            <a:extLst>
              <a:ext uri="{FF2B5EF4-FFF2-40B4-BE49-F238E27FC236}">
                <a16:creationId xmlns:a16="http://schemas.microsoft.com/office/drawing/2014/main" id="{78049F42-433A-47F6-AAAA-B3A8CA1E83C0}"/>
              </a:ext>
            </a:extLst>
          </p:cNvPr>
          <p:cNvPicPr>
            <a:picLocks noChangeAspect="1"/>
          </p:cNvPicPr>
          <p:nvPr/>
        </p:nvPicPr>
        <p:blipFill>
          <a:blip r:embed="rId2"/>
          <a:stretch>
            <a:fillRect/>
          </a:stretch>
        </p:blipFill>
        <p:spPr>
          <a:xfrm>
            <a:off x="374361" y="1607701"/>
            <a:ext cx="8395277" cy="3200043"/>
          </a:xfrm>
          <a:prstGeom prst="rect">
            <a:avLst/>
          </a:prstGeom>
        </p:spPr>
      </p:pic>
      <p:sp>
        <p:nvSpPr>
          <p:cNvPr id="12" name="Rectángulo: esquinas superiores, una redondeada y la otra cortada 11">
            <a:extLst>
              <a:ext uri="{FF2B5EF4-FFF2-40B4-BE49-F238E27FC236}">
                <a16:creationId xmlns:a16="http://schemas.microsoft.com/office/drawing/2014/main" id="{BE6A487F-7AC5-4C16-8093-8EADBF9BBB6B}"/>
              </a:ext>
            </a:extLst>
          </p:cNvPr>
          <p:cNvSpPr/>
          <p:nvPr/>
        </p:nvSpPr>
        <p:spPr>
          <a:xfrm>
            <a:off x="374361" y="1204314"/>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H4</a:t>
            </a:r>
          </a:p>
        </p:txBody>
      </p:sp>
    </p:spTree>
    <p:extLst>
      <p:ext uri="{BB962C8B-B14F-4D97-AF65-F5344CB8AC3E}">
        <p14:creationId xmlns:p14="http://schemas.microsoft.com/office/powerpoint/2010/main" val="3996332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771900" y="273103"/>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pic>
        <p:nvPicPr>
          <p:cNvPr id="3" name="Imagen 2">
            <a:extLst>
              <a:ext uri="{FF2B5EF4-FFF2-40B4-BE49-F238E27FC236}">
                <a16:creationId xmlns:a16="http://schemas.microsoft.com/office/drawing/2014/main" id="{FFF358B4-F69C-41BA-99E4-5DF28E24D104}"/>
              </a:ext>
            </a:extLst>
          </p:cNvPr>
          <p:cNvPicPr>
            <a:picLocks noChangeAspect="1"/>
          </p:cNvPicPr>
          <p:nvPr/>
        </p:nvPicPr>
        <p:blipFill>
          <a:blip r:embed="rId2"/>
          <a:stretch>
            <a:fillRect/>
          </a:stretch>
        </p:blipFill>
        <p:spPr>
          <a:xfrm>
            <a:off x="807245" y="1478526"/>
            <a:ext cx="7365206" cy="3391871"/>
          </a:xfrm>
          <a:prstGeom prst="rect">
            <a:avLst/>
          </a:prstGeom>
        </p:spPr>
      </p:pic>
      <p:sp>
        <p:nvSpPr>
          <p:cNvPr id="12" name="Rectángulo: esquinas superiores, una redondeada y la otra cortada 11">
            <a:extLst>
              <a:ext uri="{FF2B5EF4-FFF2-40B4-BE49-F238E27FC236}">
                <a16:creationId xmlns:a16="http://schemas.microsoft.com/office/drawing/2014/main" id="{BE6A487F-7AC5-4C16-8093-8EADBF9BBB6B}"/>
              </a:ext>
            </a:extLst>
          </p:cNvPr>
          <p:cNvSpPr/>
          <p:nvPr/>
        </p:nvSpPr>
        <p:spPr>
          <a:xfrm>
            <a:off x="807245" y="1065832"/>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H5</a:t>
            </a:r>
          </a:p>
        </p:txBody>
      </p:sp>
    </p:spTree>
    <p:extLst>
      <p:ext uri="{BB962C8B-B14F-4D97-AF65-F5344CB8AC3E}">
        <p14:creationId xmlns:p14="http://schemas.microsoft.com/office/powerpoint/2010/main" val="2990605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771900" y="507400"/>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pic>
        <p:nvPicPr>
          <p:cNvPr id="2" name="Imagen 1">
            <a:extLst>
              <a:ext uri="{FF2B5EF4-FFF2-40B4-BE49-F238E27FC236}">
                <a16:creationId xmlns:a16="http://schemas.microsoft.com/office/drawing/2014/main" id="{BA3FEE67-7D30-4CFD-A23A-6E45D3E9F4E2}"/>
              </a:ext>
            </a:extLst>
          </p:cNvPr>
          <p:cNvPicPr>
            <a:picLocks noChangeAspect="1"/>
          </p:cNvPicPr>
          <p:nvPr/>
        </p:nvPicPr>
        <p:blipFill>
          <a:blip r:embed="rId2"/>
          <a:stretch>
            <a:fillRect/>
          </a:stretch>
        </p:blipFill>
        <p:spPr>
          <a:xfrm>
            <a:off x="1230230" y="1405266"/>
            <a:ext cx="6377864" cy="3425257"/>
          </a:xfrm>
          <a:prstGeom prst="rect">
            <a:avLst/>
          </a:prstGeom>
        </p:spPr>
      </p:pic>
      <p:sp>
        <p:nvSpPr>
          <p:cNvPr id="12" name="Rectángulo: esquinas superiores, una redondeada y la otra cortada 11">
            <a:extLst>
              <a:ext uri="{FF2B5EF4-FFF2-40B4-BE49-F238E27FC236}">
                <a16:creationId xmlns:a16="http://schemas.microsoft.com/office/drawing/2014/main" id="{BE6A487F-7AC5-4C16-8093-8EADBF9BBB6B}"/>
              </a:ext>
            </a:extLst>
          </p:cNvPr>
          <p:cNvSpPr/>
          <p:nvPr/>
        </p:nvSpPr>
        <p:spPr>
          <a:xfrm>
            <a:off x="1230230" y="971140"/>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H6</a:t>
            </a:r>
          </a:p>
        </p:txBody>
      </p:sp>
    </p:spTree>
    <p:extLst>
      <p:ext uri="{BB962C8B-B14F-4D97-AF65-F5344CB8AC3E}">
        <p14:creationId xmlns:p14="http://schemas.microsoft.com/office/powerpoint/2010/main" val="3954453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771900" y="507400"/>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Retrospectiva Sprint 1</a:t>
            </a:r>
            <a:endParaRPr dirty="0"/>
          </a:p>
        </p:txBody>
      </p:sp>
      <p:pic>
        <p:nvPicPr>
          <p:cNvPr id="3" name="Picture 2">
            <a:extLst>
              <a:ext uri="{FF2B5EF4-FFF2-40B4-BE49-F238E27FC236}">
                <a16:creationId xmlns:a16="http://schemas.microsoft.com/office/drawing/2014/main" id="{07788343-47A7-41BA-B3CF-CBFECA35EA26}"/>
              </a:ext>
            </a:extLst>
          </p:cNvPr>
          <p:cNvPicPr>
            <a:picLocks noChangeAspect="1"/>
          </p:cNvPicPr>
          <p:nvPr/>
        </p:nvPicPr>
        <p:blipFill>
          <a:blip r:embed="rId2"/>
          <a:stretch>
            <a:fillRect/>
          </a:stretch>
        </p:blipFill>
        <p:spPr>
          <a:xfrm>
            <a:off x="750876" y="1295009"/>
            <a:ext cx="7642248" cy="3510245"/>
          </a:xfrm>
          <a:prstGeom prst="rect">
            <a:avLst/>
          </a:prstGeom>
        </p:spPr>
      </p:pic>
    </p:spTree>
    <p:extLst>
      <p:ext uri="{BB962C8B-B14F-4D97-AF65-F5344CB8AC3E}">
        <p14:creationId xmlns:p14="http://schemas.microsoft.com/office/powerpoint/2010/main" val="2720764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0"/>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Sprint 2</a:t>
            </a:r>
            <a:endParaRPr dirty="0"/>
          </a:p>
        </p:txBody>
      </p:sp>
      <p:sp>
        <p:nvSpPr>
          <p:cNvPr id="383" name="Google Shape;383;p50"/>
          <p:cNvSpPr txBox="1">
            <a:spLocks noGrp="1"/>
          </p:cNvSpPr>
          <p:nvPr>
            <p:ph type="subTitle" idx="1"/>
          </p:nvPr>
        </p:nvSpPr>
        <p:spPr>
          <a:xfrm>
            <a:off x="2164632" y="2676193"/>
            <a:ext cx="5071988" cy="137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600" dirty="0"/>
              <a:t>En el segundo sprint logramos implementar funcionalidades de seguridad y administración de datos y comentarios dirigidos para las empresas esteticas que utilizan la aplicación.</a:t>
            </a:r>
            <a:endParaRPr sz="1600" dirty="0"/>
          </a:p>
        </p:txBody>
      </p:sp>
    </p:spTree>
    <p:extLst>
      <p:ext uri="{BB962C8B-B14F-4D97-AF65-F5344CB8AC3E}">
        <p14:creationId xmlns:p14="http://schemas.microsoft.com/office/powerpoint/2010/main" val="2125120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771900" y="507400"/>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Planeamiento Sprint 2</a:t>
            </a:r>
            <a:endParaRPr dirty="0"/>
          </a:p>
        </p:txBody>
      </p:sp>
      <p:pic>
        <p:nvPicPr>
          <p:cNvPr id="1026" name="Picture 2" descr="Atlassian Jira and Jira Plugins - myUSGS Jira">
            <a:extLst>
              <a:ext uri="{FF2B5EF4-FFF2-40B4-BE49-F238E27FC236}">
                <a16:creationId xmlns:a16="http://schemas.microsoft.com/office/drawing/2014/main" id="{43948E74-CE1B-461B-91A4-40CA1F1C2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86" y="4653479"/>
            <a:ext cx="744305" cy="2918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036BBA5-3D5A-4638-A663-FCADC6DDED00}"/>
              </a:ext>
            </a:extLst>
          </p:cNvPr>
          <p:cNvPicPr>
            <a:picLocks noChangeAspect="1"/>
          </p:cNvPicPr>
          <p:nvPr/>
        </p:nvPicPr>
        <p:blipFill>
          <a:blip r:embed="rId3"/>
          <a:stretch>
            <a:fillRect/>
          </a:stretch>
        </p:blipFill>
        <p:spPr>
          <a:xfrm>
            <a:off x="744305" y="1177900"/>
            <a:ext cx="7176471" cy="3840674"/>
          </a:xfrm>
          <a:prstGeom prst="rect">
            <a:avLst/>
          </a:prstGeom>
        </p:spPr>
      </p:pic>
    </p:spTree>
    <p:extLst>
      <p:ext uri="{BB962C8B-B14F-4D97-AF65-F5344CB8AC3E}">
        <p14:creationId xmlns:p14="http://schemas.microsoft.com/office/powerpoint/2010/main" val="335881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5" name="Title 4">
            <a:extLst>
              <a:ext uri="{FF2B5EF4-FFF2-40B4-BE49-F238E27FC236}">
                <a16:creationId xmlns:a16="http://schemas.microsoft.com/office/drawing/2014/main" id="{747538B5-0A75-438A-9462-DDF29AC5BE5B}"/>
              </a:ext>
            </a:extLst>
          </p:cNvPr>
          <p:cNvSpPr>
            <a:spLocks noGrp="1"/>
          </p:cNvSpPr>
          <p:nvPr>
            <p:ph type="ctrTitle"/>
          </p:nvPr>
        </p:nvSpPr>
        <p:spPr>
          <a:xfrm>
            <a:off x="-1371081" y="87415"/>
            <a:ext cx="6658800" cy="670500"/>
          </a:xfrm>
        </p:spPr>
        <p:txBody>
          <a:bodyPr/>
          <a:lstStyle/>
          <a:p>
            <a:r>
              <a:rPr lang="en-US" dirty="0"/>
              <a:t>DIAGRAMA KANBAN</a:t>
            </a:r>
            <a:endParaRPr lang="es-419" dirty="0"/>
          </a:p>
        </p:txBody>
      </p:sp>
      <p:pic>
        <p:nvPicPr>
          <p:cNvPr id="7" name="Picture 6">
            <a:extLst>
              <a:ext uri="{FF2B5EF4-FFF2-40B4-BE49-F238E27FC236}">
                <a16:creationId xmlns:a16="http://schemas.microsoft.com/office/drawing/2014/main" id="{154E7B7F-AE33-4641-A03C-FA5E4601502E}"/>
              </a:ext>
            </a:extLst>
          </p:cNvPr>
          <p:cNvPicPr>
            <a:picLocks noChangeAspect="1"/>
          </p:cNvPicPr>
          <p:nvPr/>
        </p:nvPicPr>
        <p:blipFill>
          <a:blip r:embed="rId3"/>
          <a:stretch>
            <a:fillRect/>
          </a:stretch>
        </p:blipFill>
        <p:spPr>
          <a:xfrm>
            <a:off x="1146513" y="722130"/>
            <a:ext cx="5975806" cy="4333955"/>
          </a:xfrm>
          <a:prstGeom prst="rect">
            <a:avLst/>
          </a:prstGeom>
        </p:spPr>
      </p:pic>
    </p:spTree>
    <p:extLst>
      <p:ext uri="{BB962C8B-B14F-4D97-AF65-F5344CB8AC3E}">
        <p14:creationId xmlns:p14="http://schemas.microsoft.com/office/powerpoint/2010/main" val="339291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p:nvPr/>
        </p:nvSpPr>
        <p:spPr>
          <a:xfrm rot="5400000">
            <a:off x="2534502" y="1219730"/>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7"/>
          <p:cNvSpPr/>
          <p:nvPr/>
        </p:nvSpPr>
        <p:spPr>
          <a:xfrm rot="5400000">
            <a:off x="3566117" y="30105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7"/>
          <p:cNvSpPr/>
          <p:nvPr/>
        </p:nvSpPr>
        <p:spPr>
          <a:xfrm rot="5400000">
            <a:off x="4584549" y="1219730"/>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txBox="1">
            <a:spLocks noGrp="1"/>
          </p:cNvSpPr>
          <p:nvPr>
            <p:ph type="ctrTitle"/>
          </p:nvPr>
        </p:nvSpPr>
        <p:spPr>
          <a:xfrm>
            <a:off x="749099" y="507400"/>
            <a:ext cx="3287119"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PE" dirty="0"/>
              <a:t>EL EQUIPO</a:t>
            </a:r>
            <a:endParaRPr dirty="0"/>
          </a:p>
        </p:txBody>
      </p:sp>
      <p:sp>
        <p:nvSpPr>
          <p:cNvPr id="344" name="Google Shape;344;p47"/>
          <p:cNvSpPr txBox="1">
            <a:spLocks noGrp="1"/>
          </p:cNvSpPr>
          <p:nvPr>
            <p:ph type="ctrTitle" idx="2"/>
          </p:nvPr>
        </p:nvSpPr>
        <p:spPr>
          <a:xfrm>
            <a:off x="2750155" y="1802125"/>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dirty="0"/>
              <a:t>DIEGO TORRE</a:t>
            </a:r>
            <a:endParaRPr dirty="0"/>
          </a:p>
        </p:txBody>
      </p:sp>
      <p:sp>
        <p:nvSpPr>
          <p:cNvPr id="345" name="Google Shape;345;p47"/>
          <p:cNvSpPr txBox="1">
            <a:spLocks noGrp="1"/>
          </p:cNvSpPr>
          <p:nvPr>
            <p:ph type="subTitle" idx="1"/>
          </p:nvPr>
        </p:nvSpPr>
        <p:spPr>
          <a:xfrm>
            <a:off x="2750119" y="2263575"/>
            <a:ext cx="1570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PE" dirty="0"/>
              <a:t>Scrum Master</a:t>
            </a:r>
            <a:endParaRPr dirty="0"/>
          </a:p>
        </p:txBody>
      </p:sp>
      <p:sp>
        <p:nvSpPr>
          <p:cNvPr id="346" name="Google Shape;346;p47"/>
          <p:cNvSpPr txBox="1">
            <a:spLocks noGrp="1"/>
          </p:cNvSpPr>
          <p:nvPr>
            <p:ph type="ctrTitle" idx="3"/>
          </p:nvPr>
        </p:nvSpPr>
        <p:spPr>
          <a:xfrm>
            <a:off x="4800201" y="1802125"/>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dirty="0"/>
              <a:t>EDWIN SALAS </a:t>
            </a:r>
            <a:endParaRPr dirty="0"/>
          </a:p>
        </p:txBody>
      </p:sp>
      <p:sp>
        <p:nvSpPr>
          <p:cNvPr id="347" name="Google Shape;347;p47"/>
          <p:cNvSpPr txBox="1">
            <a:spLocks noGrp="1"/>
          </p:cNvSpPr>
          <p:nvPr>
            <p:ph type="subTitle" idx="4"/>
          </p:nvPr>
        </p:nvSpPr>
        <p:spPr>
          <a:xfrm>
            <a:off x="4800165" y="2263575"/>
            <a:ext cx="1570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PE" dirty="0"/>
              <a:t>Product Owner</a:t>
            </a:r>
            <a:endParaRPr dirty="0"/>
          </a:p>
        </p:txBody>
      </p:sp>
      <p:sp>
        <p:nvSpPr>
          <p:cNvPr id="348" name="Google Shape;348;p47"/>
          <p:cNvSpPr txBox="1">
            <a:spLocks noGrp="1"/>
          </p:cNvSpPr>
          <p:nvPr>
            <p:ph type="ctrTitle" idx="5"/>
          </p:nvPr>
        </p:nvSpPr>
        <p:spPr>
          <a:xfrm>
            <a:off x="3794948" y="3600050"/>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dirty="0"/>
              <a:t>DIEGO NATIVIDAD</a:t>
            </a:r>
            <a:endParaRPr dirty="0"/>
          </a:p>
        </p:txBody>
      </p:sp>
      <p:sp>
        <p:nvSpPr>
          <p:cNvPr id="349" name="Google Shape;349;p47"/>
          <p:cNvSpPr txBox="1">
            <a:spLocks noGrp="1"/>
          </p:cNvSpPr>
          <p:nvPr>
            <p:ph type="subTitle" idx="6"/>
          </p:nvPr>
        </p:nvSpPr>
        <p:spPr>
          <a:xfrm>
            <a:off x="3795050" y="4061500"/>
            <a:ext cx="1570200" cy="367800"/>
          </a:xfrm>
          <a:prstGeom prst="rect">
            <a:avLst/>
          </a:prstGeom>
        </p:spPr>
        <p:txBody>
          <a:bodyPr spcFirstLastPara="1" wrap="square" lIns="91425" tIns="91425" rIns="91425" bIns="91425" anchor="t" anchorCtr="0">
            <a:noAutofit/>
          </a:bodyPr>
          <a:lstStyle/>
          <a:p>
            <a:pPr marL="0" indent="0"/>
            <a:r>
              <a:rPr lang="en-US" dirty="0"/>
              <a:t>Equipo de Desarrollo</a:t>
            </a:r>
          </a:p>
        </p:txBody>
      </p:sp>
      <p:sp>
        <p:nvSpPr>
          <p:cNvPr id="23" name="Google Shape;341;p47">
            <a:extLst>
              <a:ext uri="{FF2B5EF4-FFF2-40B4-BE49-F238E27FC236}">
                <a16:creationId xmlns:a16="http://schemas.microsoft.com/office/drawing/2014/main" id="{FE43BE38-8A97-4E06-B2DB-040B1D98A202}"/>
              </a:ext>
            </a:extLst>
          </p:cNvPr>
          <p:cNvSpPr/>
          <p:nvPr/>
        </p:nvSpPr>
        <p:spPr>
          <a:xfrm rot="5400000">
            <a:off x="1588413" y="30105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8;p47">
            <a:extLst>
              <a:ext uri="{FF2B5EF4-FFF2-40B4-BE49-F238E27FC236}">
                <a16:creationId xmlns:a16="http://schemas.microsoft.com/office/drawing/2014/main" id="{C5BFDA97-B053-43CB-AE98-8906BB2AB880}"/>
              </a:ext>
            </a:extLst>
          </p:cNvPr>
          <p:cNvSpPr txBox="1">
            <a:spLocks/>
          </p:cNvSpPr>
          <p:nvPr/>
        </p:nvSpPr>
        <p:spPr>
          <a:xfrm>
            <a:off x="1775880" y="3588344"/>
            <a:ext cx="1570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s-PE" dirty="0"/>
              <a:t>MANUEL VILCHEZ</a:t>
            </a:r>
          </a:p>
        </p:txBody>
      </p:sp>
      <p:sp>
        <p:nvSpPr>
          <p:cNvPr id="25" name="Google Shape;349;p47">
            <a:extLst>
              <a:ext uri="{FF2B5EF4-FFF2-40B4-BE49-F238E27FC236}">
                <a16:creationId xmlns:a16="http://schemas.microsoft.com/office/drawing/2014/main" id="{E5B2454E-7D02-4CE4-AD3F-CD28CE1DB422}"/>
              </a:ext>
            </a:extLst>
          </p:cNvPr>
          <p:cNvSpPr txBox="1">
            <a:spLocks/>
          </p:cNvSpPr>
          <p:nvPr/>
        </p:nvSpPr>
        <p:spPr>
          <a:xfrm>
            <a:off x="1795180" y="4074538"/>
            <a:ext cx="1570200" cy="36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9pPr>
          </a:lstStyle>
          <a:p>
            <a:pPr marL="0" indent="0"/>
            <a:r>
              <a:rPr lang="en-US" dirty="0"/>
              <a:t>Equipo de Desarrollo</a:t>
            </a:r>
          </a:p>
        </p:txBody>
      </p:sp>
      <p:sp>
        <p:nvSpPr>
          <p:cNvPr id="26" name="Google Shape;342;p47">
            <a:extLst>
              <a:ext uri="{FF2B5EF4-FFF2-40B4-BE49-F238E27FC236}">
                <a16:creationId xmlns:a16="http://schemas.microsoft.com/office/drawing/2014/main" id="{735382CA-F4F9-4FBB-9B79-88D534680A49}"/>
              </a:ext>
            </a:extLst>
          </p:cNvPr>
          <p:cNvSpPr/>
          <p:nvPr/>
        </p:nvSpPr>
        <p:spPr>
          <a:xfrm rot="5400000">
            <a:off x="5516715" y="30105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6;p47">
            <a:extLst>
              <a:ext uri="{FF2B5EF4-FFF2-40B4-BE49-F238E27FC236}">
                <a16:creationId xmlns:a16="http://schemas.microsoft.com/office/drawing/2014/main" id="{8AFA5DBD-56F0-413A-ABA1-22709B8807D9}"/>
              </a:ext>
            </a:extLst>
          </p:cNvPr>
          <p:cNvSpPr txBox="1">
            <a:spLocks/>
          </p:cNvSpPr>
          <p:nvPr/>
        </p:nvSpPr>
        <p:spPr>
          <a:xfrm>
            <a:off x="5732367" y="3592990"/>
            <a:ext cx="1570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s-PE" dirty="0"/>
              <a:t>DANIEL CHANG</a:t>
            </a:r>
          </a:p>
        </p:txBody>
      </p:sp>
      <p:sp>
        <p:nvSpPr>
          <p:cNvPr id="28" name="Google Shape;347;p47">
            <a:extLst>
              <a:ext uri="{FF2B5EF4-FFF2-40B4-BE49-F238E27FC236}">
                <a16:creationId xmlns:a16="http://schemas.microsoft.com/office/drawing/2014/main" id="{E815674B-7209-4AFA-AB7B-196B4461064C}"/>
              </a:ext>
            </a:extLst>
          </p:cNvPr>
          <p:cNvSpPr txBox="1">
            <a:spLocks/>
          </p:cNvSpPr>
          <p:nvPr/>
        </p:nvSpPr>
        <p:spPr>
          <a:xfrm>
            <a:off x="5732331" y="4054440"/>
            <a:ext cx="1570200" cy="36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ctr" rtl="0">
              <a:lnSpc>
                <a:spcPct val="100000"/>
              </a:lnSpc>
              <a:spcBef>
                <a:spcPts val="0"/>
              </a:spcBef>
              <a:spcAft>
                <a:spcPts val="0"/>
              </a:spcAft>
              <a:buClr>
                <a:srgbClr val="FFFFFF"/>
              </a:buClr>
              <a:buSzPts val="1000"/>
              <a:buFont typeface="Roboto Condensed Light"/>
              <a:buNone/>
              <a:defRPr sz="1000" b="0" i="0" u="none" strike="noStrike" cap="none">
                <a:solidFill>
                  <a:srgbClr val="FFFFFF"/>
                </a:solidFill>
                <a:latin typeface="Roboto Condensed Light"/>
                <a:ea typeface="Roboto Condensed Light"/>
                <a:cs typeface="Roboto Condensed Light"/>
                <a:sym typeface="Roboto Condensed Light"/>
              </a:defRPr>
            </a:lvl9pPr>
          </a:lstStyle>
          <a:p>
            <a:pPr marL="0" indent="0"/>
            <a:r>
              <a:rPr lang="en-US" dirty="0"/>
              <a:t>Equipo de Desarrollo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771900" y="507400"/>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Planeamiento Sprint 2</a:t>
            </a:r>
            <a:endParaRPr dirty="0"/>
          </a:p>
        </p:txBody>
      </p:sp>
      <p:pic>
        <p:nvPicPr>
          <p:cNvPr id="4" name="Picture 3">
            <a:extLst>
              <a:ext uri="{FF2B5EF4-FFF2-40B4-BE49-F238E27FC236}">
                <a16:creationId xmlns:a16="http://schemas.microsoft.com/office/drawing/2014/main" id="{F3BAAEDC-9E09-4FBD-96B7-526B20FF67C5}"/>
              </a:ext>
            </a:extLst>
          </p:cNvPr>
          <p:cNvPicPr>
            <a:picLocks noChangeAspect="1"/>
          </p:cNvPicPr>
          <p:nvPr/>
        </p:nvPicPr>
        <p:blipFill>
          <a:blip r:embed="rId2"/>
          <a:stretch>
            <a:fillRect/>
          </a:stretch>
        </p:blipFill>
        <p:spPr>
          <a:xfrm>
            <a:off x="1218087" y="1313962"/>
            <a:ext cx="6707825" cy="3275417"/>
          </a:xfrm>
          <a:prstGeom prst="rect">
            <a:avLst/>
          </a:prstGeom>
        </p:spPr>
      </p:pic>
      <p:pic>
        <p:nvPicPr>
          <p:cNvPr id="1026" name="Picture 2" descr="Atlassian Jira and Jira Plugins - myUSGS Jira">
            <a:extLst>
              <a:ext uri="{FF2B5EF4-FFF2-40B4-BE49-F238E27FC236}">
                <a16:creationId xmlns:a16="http://schemas.microsoft.com/office/drawing/2014/main" id="{43948E74-CE1B-461B-91A4-40CA1F1C2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2786" y="4653479"/>
            <a:ext cx="744305" cy="2918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4CD3F60-49FD-46EA-986C-3D67BB0E93AD}"/>
              </a:ext>
            </a:extLst>
          </p:cNvPr>
          <p:cNvSpPr txBox="1"/>
          <p:nvPr/>
        </p:nvSpPr>
        <p:spPr>
          <a:xfrm>
            <a:off x="497247" y="4653479"/>
            <a:ext cx="7897553" cy="307777"/>
          </a:xfrm>
          <a:prstGeom prst="rect">
            <a:avLst/>
          </a:prstGeom>
          <a:noFill/>
        </p:spPr>
        <p:txBody>
          <a:bodyPr wrap="square">
            <a:spAutoFit/>
          </a:bodyPr>
          <a:lstStyle/>
          <a:p>
            <a:r>
              <a:rPr lang="es-PE" dirty="0"/>
              <a:t>Link: https://</a:t>
            </a:r>
            <a:r>
              <a:rPr lang="es-PE" dirty="0" err="1"/>
              <a:t>drive.google.com</a:t>
            </a:r>
            <a:r>
              <a:rPr lang="es-PE" dirty="0"/>
              <a:t>/drive/folders/1k11eVlZk473VjyMmja9F7CoLIOeL601D?usp=</a:t>
            </a:r>
            <a:r>
              <a:rPr lang="es-PE" dirty="0" err="1"/>
              <a:t>sharing</a:t>
            </a:r>
            <a:endParaRPr lang="es-PE" dirty="0"/>
          </a:p>
        </p:txBody>
      </p:sp>
    </p:spTree>
    <p:extLst>
      <p:ext uri="{BB962C8B-B14F-4D97-AF65-F5344CB8AC3E}">
        <p14:creationId xmlns:p14="http://schemas.microsoft.com/office/powerpoint/2010/main" val="1642886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CC9F79-EE89-4261-BF97-00E077A942A4}"/>
              </a:ext>
            </a:extLst>
          </p:cNvPr>
          <p:cNvSpPr txBox="1"/>
          <p:nvPr/>
        </p:nvSpPr>
        <p:spPr>
          <a:xfrm>
            <a:off x="615718" y="4204430"/>
            <a:ext cx="8272984" cy="800219"/>
          </a:xfrm>
          <a:prstGeom prst="rect">
            <a:avLst/>
          </a:prstGeom>
          <a:noFill/>
        </p:spPr>
        <p:txBody>
          <a:bodyPr wrap="square">
            <a:spAutoFit/>
          </a:bodyPr>
          <a:lstStyle/>
          <a:p>
            <a:pPr algn="l"/>
            <a:r>
              <a:rPr lang="es-PE" sz="1800" b="0" i="0" u="none" strike="noStrike" baseline="0" dirty="0">
                <a:solidFill>
                  <a:schemeClr val="bg2"/>
                </a:solidFill>
                <a:latin typeface="Times New Roman" panose="02020603050405020304" pitchFamily="18" charset="0"/>
              </a:rPr>
              <a:t>Referencia:</a:t>
            </a:r>
          </a:p>
          <a:p>
            <a:pPr algn="l"/>
            <a:r>
              <a:rPr lang="es-PE" dirty="0" err="1">
                <a:solidFill>
                  <a:schemeClr val="bg2"/>
                </a:solidFill>
                <a:latin typeface="Times New Roman" panose="02020603050405020304" pitchFamily="18" charset="0"/>
              </a:rPr>
              <a:t>Jasem</a:t>
            </a:r>
            <a:r>
              <a:rPr lang="es-PE" dirty="0">
                <a:solidFill>
                  <a:schemeClr val="bg2"/>
                </a:solidFill>
                <a:latin typeface="Times New Roman" panose="02020603050405020304" pitchFamily="18" charset="0"/>
              </a:rPr>
              <a:t>, M., </a:t>
            </a:r>
            <a:r>
              <a:rPr lang="es-PE" dirty="0" err="1">
                <a:solidFill>
                  <a:schemeClr val="bg2"/>
                </a:solidFill>
                <a:latin typeface="Times New Roman" panose="02020603050405020304" pitchFamily="18" charset="0"/>
              </a:rPr>
              <a:t>Alostad</a:t>
            </a:r>
            <a:r>
              <a:rPr lang="es-PE" dirty="0">
                <a:solidFill>
                  <a:schemeClr val="bg2"/>
                </a:solidFill>
                <a:latin typeface="Times New Roman" panose="02020603050405020304" pitchFamily="18" charset="0"/>
              </a:rPr>
              <a:t>, R. y Abdullah,. A. (2017).</a:t>
            </a:r>
            <a:r>
              <a:rPr lang="en-US" dirty="0">
                <a:solidFill>
                  <a:schemeClr val="bg2"/>
                </a:solidFill>
                <a:latin typeface="Times New Roman" panose="02020603050405020304" pitchFamily="18" charset="0"/>
              </a:rPr>
              <a:t> A Fuzzy based Model for Effort Estimation in Scrum Projects. International Journal of Advanced Computer Science and Applications (Vol. 8, No 9).</a:t>
            </a:r>
            <a:endParaRPr lang="es-PE" dirty="0">
              <a:solidFill>
                <a:schemeClr val="bg2"/>
              </a:solidFill>
              <a:latin typeface="Times New Roman" panose="02020603050405020304" pitchFamily="18" charset="0"/>
            </a:endParaRPr>
          </a:p>
        </p:txBody>
      </p:sp>
      <p:sp>
        <p:nvSpPr>
          <p:cNvPr id="7" name="Google Shape;373;p49">
            <a:extLst>
              <a:ext uri="{FF2B5EF4-FFF2-40B4-BE49-F238E27FC236}">
                <a16:creationId xmlns:a16="http://schemas.microsoft.com/office/drawing/2014/main" id="{F022B64B-DBF0-4D37-A795-319A2D3E373E}"/>
              </a:ext>
            </a:extLst>
          </p:cNvPr>
          <p:cNvSpPr txBox="1">
            <a:spLocks noGrp="1"/>
          </p:cNvSpPr>
          <p:nvPr>
            <p:ph type="ctrTitle"/>
          </p:nvPr>
        </p:nvSpPr>
        <p:spPr>
          <a:xfrm flipH="1">
            <a:off x="1602703" y="367236"/>
            <a:ext cx="696062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Estimación usando Lógica Difusa</a:t>
            </a:r>
            <a:endParaRPr dirty="0"/>
          </a:p>
        </p:txBody>
      </p:sp>
      <p:pic>
        <p:nvPicPr>
          <p:cNvPr id="9" name="Picture 8">
            <a:extLst>
              <a:ext uri="{FF2B5EF4-FFF2-40B4-BE49-F238E27FC236}">
                <a16:creationId xmlns:a16="http://schemas.microsoft.com/office/drawing/2014/main" id="{C2F7AAC2-B898-4DC4-951F-ABD01738061C}"/>
              </a:ext>
            </a:extLst>
          </p:cNvPr>
          <p:cNvPicPr>
            <a:picLocks noChangeAspect="1"/>
          </p:cNvPicPr>
          <p:nvPr/>
        </p:nvPicPr>
        <p:blipFill>
          <a:blip r:embed="rId2"/>
          <a:stretch>
            <a:fillRect/>
          </a:stretch>
        </p:blipFill>
        <p:spPr>
          <a:xfrm>
            <a:off x="2224477" y="1123978"/>
            <a:ext cx="4203022" cy="2793560"/>
          </a:xfrm>
          <a:prstGeom prst="rect">
            <a:avLst/>
          </a:prstGeom>
        </p:spPr>
      </p:pic>
      <p:sp>
        <p:nvSpPr>
          <p:cNvPr id="11" name="TextBox 10">
            <a:extLst>
              <a:ext uri="{FF2B5EF4-FFF2-40B4-BE49-F238E27FC236}">
                <a16:creationId xmlns:a16="http://schemas.microsoft.com/office/drawing/2014/main" id="{908828A1-CB4D-4279-9EC7-258EC010C860}"/>
              </a:ext>
            </a:extLst>
          </p:cNvPr>
          <p:cNvSpPr txBox="1"/>
          <p:nvPr/>
        </p:nvSpPr>
        <p:spPr>
          <a:xfrm>
            <a:off x="2077638" y="4003781"/>
            <a:ext cx="6507591" cy="261610"/>
          </a:xfrm>
          <a:prstGeom prst="rect">
            <a:avLst/>
          </a:prstGeom>
          <a:noFill/>
        </p:spPr>
        <p:txBody>
          <a:bodyPr wrap="square">
            <a:spAutoFit/>
          </a:bodyPr>
          <a:lstStyle/>
          <a:p>
            <a:r>
              <a:rPr lang="es-PE" sz="1100" dirty="0">
                <a:hlinkClick r:id="rId3"/>
              </a:rPr>
              <a:t>Link: https://</a:t>
            </a:r>
            <a:r>
              <a:rPr lang="es-PE" sz="1100" dirty="0" err="1">
                <a:hlinkClick r:id="rId3"/>
              </a:rPr>
              <a:t>www.youtube.com</a:t>
            </a:r>
            <a:r>
              <a:rPr lang="es-PE" sz="1100" dirty="0">
                <a:hlinkClick r:id="rId3"/>
              </a:rPr>
              <a:t>/</a:t>
            </a:r>
            <a:r>
              <a:rPr lang="es-PE" sz="1100" dirty="0" err="1">
                <a:hlinkClick r:id="rId3"/>
              </a:rPr>
              <a:t>watch?v</a:t>
            </a:r>
            <a:r>
              <a:rPr lang="es-PE" sz="1100" dirty="0">
                <a:hlinkClick r:id="rId3"/>
              </a:rPr>
              <a:t>=-J9Jml8X4Ns&amp;feature=</a:t>
            </a:r>
            <a:r>
              <a:rPr lang="es-PE" sz="1100" dirty="0" err="1">
                <a:hlinkClick r:id="rId3"/>
              </a:rPr>
              <a:t>youtu.be</a:t>
            </a:r>
            <a:endParaRPr lang="es-PE" sz="1100" dirty="0"/>
          </a:p>
        </p:txBody>
      </p:sp>
    </p:spTree>
    <p:extLst>
      <p:ext uri="{BB962C8B-B14F-4D97-AF65-F5344CB8AC3E}">
        <p14:creationId xmlns:p14="http://schemas.microsoft.com/office/powerpoint/2010/main" val="4153631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771900" y="507400"/>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pic>
        <p:nvPicPr>
          <p:cNvPr id="3" name="Imagen 2">
            <a:extLst>
              <a:ext uri="{FF2B5EF4-FFF2-40B4-BE49-F238E27FC236}">
                <a16:creationId xmlns:a16="http://schemas.microsoft.com/office/drawing/2014/main" id="{C48D79F2-6269-4D0B-AB0A-0A7AF067739D}"/>
              </a:ext>
            </a:extLst>
          </p:cNvPr>
          <p:cNvPicPr>
            <a:picLocks noChangeAspect="1"/>
          </p:cNvPicPr>
          <p:nvPr/>
        </p:nvPicPr>
        <p:blipFill>
          <a:blip r:embed="rId2"/>
          <a:stretch>
            <a:fillRect/>
          </a:stretch>
        </p:blipFill>
        <p:spPr>
          <a:xfrm>
            <a:off x="1815731" y="1495426"/>
            <a:ext cx="5035125" cy="3296741"/>
          </a:xfrm>
          <a:prstGeom prst="rect">
            <a:avLst/>
          </a:prstGeom>
        </p:spPr>
      </p:pic>
      <p:sp>
        <p:nvSpPr>
          <p:cNvPr id="12" name="Rectángulo: esquinas superiores, una redondeada y la otra cortada 11">
            <a:extLst>
              <a:ext uri="{FF2B5EF4-FFF2-40B4-BE49-F238E27FC236}">
                <a16:creationId xmlns:a16="http://schemas.microsoft.com/office/drawing/2014/main" id="{BE6A487F-7AC5-4C16-8093-8EADBF9BBB6B}"/>
              </a:ext>
            </a:extLst>
          </p:cNvPr>
          <p:cNvSpPr/>
          <p:nvPr/>
        </p:nvSpPr>
        <p:spPr>
          <a:xfrm>
            <a:off x="1815731" y="1061300"/>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H7</a:t>
            </a:r>
          </a:p>
        </p:txBody>
      </p:sp>
    </p:spTree>
    <p:extLst>
      <p:ext uri="{BB962C8B-B14F-4D97-AF65-F5344CB8AC3E}">
        <p14:creationId xmlns:p14="http://schemas.microsoft.com/office/powerpoint/2010/main" val="1326106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771900" y="507400"/>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pic>
        <p:nvPicPr>
          <p:cNvPr id="2" name="Imagen 1">
            <a:extLst>
              <a:ext uri="{FF2B5EF4-FFF2-40B4-BE49-F238E27FC236}">
                <a16:creationId xmlns:a16="http://schemas.microsoft.com/office/drawing/2014/main" id="{94377A3D-51A3-48A1-BE33-892145A110BE}"/>
              </a:ext>
            </a:extLst>
          </p:cNvPr>
          <p:cNvPicPr>
            <a:picLocks noChangeAspect="1"/>
          </p:cNvPicPr>
          <p:nvPr/>
        </p:nvPicPr>
        <p:blipFill>
          <a:blip r:embed="rId2"/>
          <a:stretch>
            <a:fillRect/>
          </a:stretch>
        </p:blipFill>
        <p:spPr>
          <a:xfrm>
            <a:off x="1815731" y="1495426"/>
            <a:ext cx="5258900" cy="3207984"/>
          </a:xfrm>
          <a:prstGeom prst="rect">
            <a:avLst/>
          </a:prstGeom>
        </p:spPr>
      </p:pic>
      <p:sp>
        <p:nvSpPr>
          <p:cNvPr id="12" name="Rectángulo: esquinas superiores, una redondeada y la otra cortada 11">
            <a:extLst>
              <a:ext uri="{FF2B5EF4-FFF2-40B4-BE49-F238E27FC236}">
                <a16:creationId xmlns:a16="http://schemas.microsoft.com/office/drawing/2014/main" id="{BE6A487F-7AC5-4C16-8093-8EADBF9BBB6B}"/>
              </a:ext>
            </a:extLst>
          </p:cNvPr>
          <p:cNvSpPr/>
          <p:nvPr/>
        </p:nvSpPr>
        <p:spPr>
          <a:xfrm>
            <a:off x="1815731" y="1061300"/>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H8</a:t>
            </a:r>
          </a:p>
        </p:txBody>
      </p:sp>
    </p:spTree>
    <p:extLst>
      <p:ext uri="{BB962C8B-B14F-4D97-AF65-F5344CB8AC3E}">
        <p14:creationId xmlns:p14="http://schemas.microsoft.com/office/powerpoint/2010/main" val="2732577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771900" y="507400"/>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pic>
        <p:nvPicPr>
          <p:cNvPr id="4" name="Imagen 3">
            <a:extLst>
              <a:ext uri="{FF2B5EF4-FFF2-40B4-BE49-F238E27FC236}">
                <a16:creationId xmlns:a16="http://schemas.microsoft.com/office/drawing/2014/main" id="{C92755EC-5132-422C-9DA9-17A357D4B31D}"/>
              </a:ext>
            </a:extLst>
          </p:cNvPr>
          <p:cNvPicPr>
            <a:picLocks noChangeAspect="1"/>
          </p:cNvPicPr>
          <p:nvPr/>
        </p:nvPicPr>
        <p:blipFill>
          <a:blip r:embed="rId2"/>
          <a:stretch>
            <a:fillRect/>
          </a:stretch>
        </p:blipFill>
        <p:spPr>
          <a:xfrm>
            <a:off x="1096934" y="1760639"/>
            <a:ext cx="3853685" cy="3075486"/>
          </a:xfrm>
          <a:prstGeom prst="rect">
            <a:avLst/>
          </a:prstGeom>
        </p:spPr>
      </p:pic>
      <p:sp>
        <p:nvSpPr>
          <p:cNvPr id="12" name="Rectángulo: esquinas superiores, una redondeada y la otra cortada 11">
            <a:extLst>
              <a:ext uri="{FF2B5EF4-FFF2-40B4-BE49-F238E27FC236}">
                <a16:creationId xmlns:a16="http://schemas.microsoft.com/office/drawing/2014/main" id="{BE6A487F-7AC5-4C16-8093-8EADBF9BBB6B}"/>
              </a:ext>
            </a:extLst>
          </p:cNvPr>
          <p:cNvSpPr/>
          <p:nvPr/>
        </p:nvSpPr>
        <p:spPr>
          <a:xfrm>
            <a:off x="1096934" y="1326513"/>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H9</a:t>
            </a:r>
          </a:p>
        </p:txBody>
      </p:sp>
    </p:spTree>
    <p:extLst>
      <p:ext uri="{BB962C8B-B14F-4D97-AF65-F5344CB8AC3E}">
        <p14:creationId xmlns:p14="http://schemas.microsoft.com/office/powerpoint/2010/main" val="3132115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771900" y="507400"/>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pic>
        <p:nvPicPr>
          <p:cNvPr id="4" name="Imagen 3">
            <a:extLst>
              <a:ext uri="{FF2B5EF4-FFF2-40B4-BE49-F238E27FC236}">
                <a16:creationId xmlns:a16="http://schemas.microsoft.com/office/drawing/2014/main" id="{C92755EC-5132-422C-9DA9-17A357D4B31D}"/>
              </a:ext>
            </a:extLst>
          </p:cNvPr>
          <p:cNvPicPr>
            <a:picLocks noChangeAspect="1"/>
          </p:cNvPicPr>
          <p:nvPr/>
        </p:nvPicPr>
        <p:blipFill>
          <a:blip r:embed="rId2"/>
          <a:stretch>
            <a:fillRect/>
          </a:stretch>
        </p:blipFill>
        <p:spPr>
          <a:xfrm>
            <a:off x="1096934" y="1760639"/>
            <a:ext cx="3853685" cy="3075486"/>
          </a:xfrm>
          <a:prstGeom prst="rect">
            <a:avLst/>
          </a:prstGeom>
        </p:spPr>
      </p:pic>
      <p:pic>
        <p:nvPicPr>
          <p:cNvPr id="7" name="Imagen 6">
            <a:extLst>
              <a:ext uri="{FF2B5EF4-FFF2-40B4-BE49-F238E27FC236}">
                <a16:creationId xmlns:a16="http://schemas.microsoft.com/office/drawing/2014/main" id="{E7CBD4D0-368D-4A5A-B5CD-A26946526ADA}"/>
              </a:ext>
            </a:extLst>
          </p:cNvPr>
          <p:cNvPicPr>
            <a:picLocks noChangeAspect="1"/>
          </p:cNvPicPr>
          <p:nvPr/>
        </p:nvPicPr>
        <p:blipFill>
          <a:blip r:embed="rId3"/>
          <a:stretch>
            <a:fillRect/>
          </a:stretch>
        </p:blipFill>
        <p:spPr>
          <a:xfrm>
            <a:off x="5224315" y="1763897"/>
            <a:ext cx="2499594" cy="3072228"/>
          </a:xfrm>
          <a:prstGeom prst="rect">
            <a:avLst/>
          </a:prstGeom>
        </p:spPr>
      </p:pic>
      <p:sp>
        <p:nvSpPr>
          <p:cNvPr id="8" name="Rectángulo: esquinas superiores, una redondeada y la otra cortada 7">
            <a:extLst>
              <a:ext uri="{FF2B5EF4-FFF2-40B4-BE49-F238E27FC236}">
                <a16:creationId xmlns:a16="http://schemas.microsoft.com/office/drawing/2014/main" id="{667E6F27-0C00-467B-A114-9D1D356E08FE}"/>
              </a:ext>
            </a:extLst>
          </p:cNvPr>
          <p:cNvSpPr/>
          <p:nvPr/>
        </p:nvSpPr>
        <p:spPr>
          <a:xfrm>
            <a:off x="5224315" y="1329771"/>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H10</a:t>
            </a:r>
          </a:p>
        </p:txBody>
      </p:sp>
      <p:sp>
        <p:nvSpPr>
          <p:cNvPr id="9" name="Rectángulo: esquinas superiores, una redondeada y la otra cortada 93">
            <a:extLst>
              <a:ext uri="{FF2B5EF4-FFF2-40B4-BE49-F238E27FC236}">
                <a16:creationId xmlns:a16="http://schemas.microsoft.com/office/drawing/2014/main" id="{CC2DEF05-0617-4855-B5B2-E2F3C32DD249}"/>
              </a:ext>
            </a:extLst>
          </p:cNvPr>
          <p:cNvSpPr/>
          <p:nvPr/>
        </p:nvSpPr>
        <p:spPr>
          <a:xfrm>
            <a:off x="7215199" y="1326513"/>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H12</a:t>
            </a:r>
          </a:p>
        </p:txBody>
      </p:sp>
    </p:spTree>
    <p:extLst>
      <p:ext uri="{BB962C8B-B14F-4D97-AF65-F5344CB8AC3E}">
        <p14:creationId xmlns:p14="http://schemas.microsoft.com/office/powerpoint/2010/main" val="1725565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56E411D-FF6B-4708-8067-8936A7050317}"/>
              </a:ext>
            </a:extLst>
          </p:cNvPr>
          <p:cNvPicPr>
            <a:picLocks noChangeAspect="1"/>
          </p:cNvPicPr>
          <p:nvPr/>
        </p:nvPicPr>
        <p:blipFill>
          <a:blip r:embed="rId2"/>
          <a:stretch>
            <a:fillRect/>
          </a:stretch>
        </p:blipFill>
        <p:spPr>
          <a:xfrm>
            <a:off x="571500" y="1508191"/>
            <a:ext cx="3870131" cy="3252455"/>
          </a:xfrm>
          <a:prstGeom prst="rect">
            <a:avLst/>
          </a:prstGeom>
        </p:spPr>
      </p:pic>
      <p:pic>
        <p:nvPicPr>
          <p:cNvPr id="8" name="Imagen 7">
            <a:extLst>
              <a:ext uri="{FF2B5EF4-FFF2-40B4-BE49-F238E27FC236}">
                <a16:creationId xmlns:a16="http://schemas.microsoft.com/office/drawing/2014/main" id="{659BC014-20DC-4E6B-A866-6E66DCC76CEC}"/>
              </a:ext>
            </a:extLst>
          </p:cNvPr>
          <p:cNvPicPr>
            <a:picLocks noChangeAspect="1"/>
          </p:cNvPicPr>
          <p:nvPr/>
        </p:nvPicPr>
        <p:blipFill>
          <a:blip r:embed="rId3"/>
          <a:stretch>
            <a:fillRect/>
          </a:stretch>
        </p:blipFill>
        <p:spPr>
          <a:xfrm>
            <a:off x="4571999" y="1508191"/>
            <a:ext cx="4190661" cy="3252454"/>
          </a:xfrm>
          <a:prstGeom prst="rect">
            <a:avLst/>
          </a:prstGeom>
        </p:spPr>
      </p:pic>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951782" y="290337"/>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sp>
        <p:nvSpPr>
          <p:cNvPr id="12" name="Rectángulo: esquinas superiores, una redondeada y la otra cortada 93">
            <a:extLst>
              <a:ext uri="{FF2B5EF4-FFF2-40B4-BE49-F238E27FC236}">
                <a16:creationId xmlns:a16="http://schemas.microsoft.com/office/drawing/2014/main" id="{A2B170CC-AAF6-4C2D-86FF-968C507E3A3E}"/>
              </a:ext>
            </a:extLst>
          </p:cNvPr>
          <p:cNvSpPr/>
          <p:nvPr/>
        </p:nvSpPr>
        <p:spPr>
          <a:xfrm>
            <a:off x="3932921" y="1074065"/>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H11</a:t>
            </a:r>
          </a:p>
        </p:txBody>
      </p:sp>
    </p:spTree>
    <p:extLst>
      <p:ext uri="{BB962C8B-B14F-4D97-AF65-F5344CB8AC3E}">
        <p14:creationId xmlns:p14="http://schemas.microsoft.com/office/powerpoint/2010/main" val="1841603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771900" y="273103"/>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pic>
        <p:nvPicPr>
          <p:cNvPr id="3" name="Imagen 2">
            <a:extLst>
              <a:ext uri="{FF2B5EF4-FFF2-40B4-BE49-F238E27FC236}">
                <a16:creationId xmlns:a16="http://schemas.microsoft.com/office/drawing/2014/main" id="{FFF358B4-F69C-41BA-99E4-5DF28E24D104}"/>
              </a:ext>
            </a:extLst>
          </p:cNvPr>
          <p:cNvPicPr>
            <a:picLocks noChangeAspect="1"/>
          </p:cNvPicPr>
          <p:nvPr/>
        </p:nvPicPr>
        <p:blipFill>
          <a:blip r:embed="rId2"/>
          <a:stretch>
            <a:fillRect/>
          </a:stretch>
        </p:blipFill>
        <p:spPr>
          <a:xfrm>
            <a:off x="807245" y="1478526"/>
            <a:ext cx="7365206" cy="3391871"/>
          </a:xfrm>
          <a:prstGeom prst="rect">
            <a:avLst/>
          </a:prstGeom>
        </p:spPr>
      </p:pic>
      <p:sp>
        <p:nvSpPr>
          <p:cNvPr id="5" name="Rectángulo: esquinas superiores, una redondeada y la otra cortada 95">
            <a:extLst>
              <a:ext uri="{FF2B5EF4-FFF2-40B4-BE49-F238E27FC236}">
                <a16:creationId xmlns:a16="http://schemas.microsoft.com/office/drawing/2014/main" id="{36A7A8F1-ADAF-4613-AA1E-0B103A62CB0A}"/>
              </a:ext>
            </a:extLst>
          </p:cNvPr>
          <p:cNvSpPr/>
          <p:nvPr/>
        </p:nvSpPr>
        <p:spPr>
          <a:xfrm>
            <a:off x="7663741" y="1044400"/>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H13</a:t>
            </a:r>
          </a:p>
        </p:txBody>
      </p:sp>
    </p:spTree>
    <p:extLst>
      <p:ext uri="{BB962C8B-B14F-4D97-AF65-F5344CB8AC3E}">
        <p14:creationId xmlns:p14="http://schemas.microsoft.com/office/powerpoint/2010/main" val="3960028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801880" y="271819"/>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Criterios de Aceptación</a:t>
            </a:r>
            <a:endParaRPr dirty="0"/>
          </a:p>
        </p:txBody>
      </p:sp>
      <p:pic>
        <p:nvPicPr>
          <p:cNvPr id="4" name="Imagen 3">
            <a:extLst>
              <a:ext uri="{FF2B5EF4-FFF2-40B4-BE49-F238E27FC236}">
                <a16:creationId xmlns:a16="http://schemas.microsoft.com/office/drawing/2014/main" id="{F7B660BF-B910-420D-A202-49912E688CA6}"/>
              </a:ext>
            </a:extLst>
          </p:cNvPr>
          <p:cNvPicPr>
            <a:picLocks noChangeAspect="1"/>
          </p:cNvPicPr>
          <p:nvPr/>
        </p:nvPicPr>
        <p:blipFill>
          <a:blip r:embed="rId2"/>
          <a:stretch>
            <a:fillRect/>
          </a:stretch>
        </p:blipFill>
        <p:spPr>
          <a:xfrm>
            <a:off x="660797" y="1494632"/>
            <a:ext cx="7822406" cy="3228294"/>
          </a:xfrm>
          <a:prstGeom prst="rect">
            <a:avLst/>
          </a:prstGeom>
        </p:spPr>
      </p:pic>
      <p:sp>
        <p:nvSpPr>
          <p:cNvPr id="5" name="Rectángulo: esquinas superiores, una redondeada y la otra cortada 95">
            <a:extLst>
              <a:ext uri="{FF2B5EF4-FFF2-40B4-BE49-F238E27FC236}">
                <a16:creationId xmlns:a16="http://schemas.microsoft.com/office/drawing/2014/main" id="{04EE4EFC-C790-406D-AE80-CC5008916CE4}"/>
              </a:ext>
            </a:extLst>
          </p:cNvPr>
          <p:cNvSpPr/>
          <p:nvPr/>
        </p:nvSpPr>
        <p:spPr>
          <a:xfrm>
            <a:off x="7974493" y="1060506"/>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H13</a:t>
            </a:r>
          </a:p>
        </p:txBody>
      </p:sp>
    </p:spTree>
    <p:extLst>
      <p:ext uri="{BB962C8B-B14F-4D97-AF65-F5344CB8AC3E}">
        <p14:creationId xmlns:p14="http://schemas.microsoft.com/office/powerpoint/2010/main" val="804805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3;p49">
            <a:extLst>
              <a:ext uri="{FF2B5EF4-FFF2-40B4-BE49-F238E27FC236}">
                <a16:creationId xmlns:a16="http://schemas.microsoft.com/office/drawing/2014/main" id="{80A829E5-2039-40C7-9B32-41192CA5343A}"/>
              </a:ext>
            </a:extLst>
          </p:cNvPr>
          <p:cNvSpPr txBox="1">
            <a:spLocks noGrp="1"/>
          </p:cNvSpPr>
          <p:nvPr>
            <p:ph type="ctrTitle"/>
          </p:nvPr>
        </p:nvSpPr>
        <p:spPr>
          <a:xfrm flipH="1">
            <a:off x="3836194" y="400244"/>
            <a:ext cx="4622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Retrospectiva Sprint 2</a:t>
            </a:r>
            <a:endParaRPr dirty="0"/>
          </a:p>
        </p:txBody>
      </p:sp>
      <p:pic>
        <p:nvPicPr>
          <p:cNvPr id="4" name="Picture 3">
            <a:extLst>
              <a:ext uri="{FF2B5EF4-FFF2-40B4-BE49-F238E27FC236}">
                <a16:creationId xmlns:a16="http://schemas.microsoft.com/office/drawing/2014/main" id="{F86CBF92-CF51-490E-BE7B-EDB6BF9B3008}"/>
              </a:ext>
            </a:extLst>
          </p:cNvPr>
          <p:cNvPicPr>
            <a:picLocks noChangeAspect="1"/>
          </p:cNvPicPr>
          <p:nvPr/>
        </p:nvPicPr>
        <p:blipFill>
          <a:blip r:embed="rId2"/>
          <a:stretch>
            <a:fillRect/>
          </a:stretch>
        </p:blipFill>
        <p:spPr>
          <a:xfrm>
            <a:off x="500062" y="1177900"/>
            <a:ext cx="7308056" cy="3734085"/>
          </a:xfrm>
          <a:prstGeom prst="rect">
            <a:avLst/>
          </a:prstGeom>
        </p:spPr>
      </p:pic>
    </p:spTree>
    <p:extLst>
      <p:ext uri="{BB962C8B-B14F-4D97-AF65-F5344CB8AC3E}">
        <p14:creationId xmlns:p14="http://schemas.microsoft.com/office/powerpoint/2010/main" val="1427104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PE" dirty="0"/>
              <a:t>TABLA DE CONTENIDO</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dirty="0"/>
              <a:t>PROBLEMA</a:t>
            </a:r>
            <a:endParaRPr dirty="0"/>
          </a:p>
        </p:txBody>
      </p:sp>
      <p:sp>
        <p:nvSpPr>
          <p:cNvPr id="309" name="Google Shape;309;p44"/>
          <p:cNvSpPr txBox="1">
            <a:spLocks noGrp="1"/>
          </p:cNvSpPr>
          <p:nvPr>
            <p:ph type="subTitle" idx="1"/>
          </p:nvPr>
        </p:nvSpPr>
        <p:spPr>
          <a:xfrm>
            <a:off x="2039130" y="2488343"/>
            <a:ext cx="1977268"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PE" dirty="0"/>
              <a:t>Se describe el problema que se desea dar una solución tecnológica</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dirty="0"/>
              <a:t>PLANIFICACIÓN Y EJECUCIÓN</a:t>
            </a:r>
            <a:endParaRPr dirty="0"/>
          </a:p>
        </p:txBody>
      </p:sp>
      <p:sp>
        <p:nvSpPr>
          <p:cNvPr id="312" name="Google Shape;312;p44"/>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PE" dirty="0"/>
              <a:t>Se describe la planificación y  el desarrollo de los sprint</a:t>
            </a:r>
            <a:endParaRPr dirty="0"/>
          </a:p>
        </p:txBody>
      </p:sp>
      <p:sp>
        <p:nvSpPr>
          <p:cNvPr id="313" name="Google Shape;313;p44"/>
          <p:cNvSpPr txBox="1">
            <a:spLocks noGrp="1"/>
          </p:cNvSpPr>
          <p:nvPr>
            <p:ph type="title" idx="13"/>
          </p:nvPr>
        </p:nvSpPr>
        <p:spPr>
          <a:xfrm>
            <a:off x="2128157" y="316656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03</a:t>
            </a:r>
            <a:endParaRPr/>
          </a:p>
        </p:txBody>
      </p:sp>
      <p:sp>
        <p:nvSpPr>
          <p:cNvPr id="314" name="Google Shape;314;p44"/>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dirty="0"/>
              <a:t>PRODUCTO MINIMO VIABLE</a:t>
            </a:r>
            <a:endParaRPr dirty="0"/>
          </a:p>
        </p:txBody>
      </p:sp>
      <p:sp>
        <p:nvSpPr>
          <p:cNvPr id="315" name="Google Shape;315;p44"/>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PE" dirty="0"/>
              <a:t>Se describe el producto mínimo viable que agrega valor al negocio</a:t>
            </a:r>
            <a:endParaRPr dirty="0"/>
          </a:p>
        </p:txBody>
      </p:sp>
      <p:sp>
        <p:nvSpPr>
          <p:cNvPr id="316" name="Google Shape;316;p44"/>
          <p:cNvSpPr txBox="1">
            <a:spLocks noGrp="1"/>
          </p:cNvSpPr>
          <p:nvPr>
            <p:ph type="title" idx="14"/>
          </p:nvPr>
        </p:nvSpPr>
        <p:spPr>
          <a:xfrm>
            <a:off x="52620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02</a:t>
            </a:r>
            <a:endParaRPr/>
          </a:p>
        </p:txBody>
      </p:sp>
      <p:sp>
        <p:nvSpPr>
          <p:cNvPr id="317" name="Google Shape;317;p44"/>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dirty="0"/>
              <a:t>PRODUCTO FINAL</a:t>
            </a:r>
            <a:endParaRPr dirty="0"/>
          </a:p>
        </p:txBody>
      </p:sp>
      <p:sp>
        <p:nvSpPr>
          <p:cNvPr id="318" name="Google Shape;318;p44"/>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PE" dirty="0"/>
              <a:t>Se describe el producto final terminado</a:t>
            </a:r>
            <a:endParaRPr dirty="0"/>
          </a:p>
        </p:txBody>
      </p:sp>
      <p:sp>
        <p:nvSpPr>
          <p:cNvPr id="319" name="Google Shape;319;p44"/>
          <p:cNvSpPr txBox="1">
            <a:spLocks noGrp="1"/>
          </p:cNvSpPr>
          <p:nvPr>
            <p:ph type="title" idx="15"/>
          </p:nvPr>
        </p:nvSpPr>
        <p:spPr>
          <a:xfrm>
            <a:off x="5262057" y="316656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67"/>
          <p:cNvSpPr txBox="1">
            <a:spLocks noGrp="1"/>
          </p:cNvSpPr>
          <p:nvPr>
            <p:ph type="ctrTitle"/>
          </p:nvPr>
        </p:nvSpPr>
        <p:spPr>
          <a:xfrm flipH="1">
            <a:off x="-142875" y="749325"/>
            <a:ext cx="485775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CONCLUSIONES</a:t>
            </a:r>
            <a:endParaRPr dirty="0"/>
          </a:p>
        </p:txBody>
      </p:sp>
      <p:sp>
        <p:nvSpPr>
          <p:cNvPr id="2" name="TextBox 1">
            <a:extLst>
              <a:ext uri="{FF2B5EF4-FFF2-40B4-BE49-F238E27FC236}">
                <a16:creationId xmlns:a16="http://schemas.microsoft.com/office/drawing/2014/main" id="{86214F42-6DFE-42FE-B138-A32243A98DEA}"/>
              </a:ext>
            </a:extLst>
          </p:cNvPr>
          <p:cNvSpPr txBox="1"/>
          <p:nvPr/>
        </p:nvSpPr>
        <p:spPr>
          <a:xfrm>
            <a:off x="257174" y="1926431"/>
            <a:ext cx="6900863" cy="2677656"/>
          </a:xfrm>
          <a:prstGeom prst="rect">
            <a:avLst/>
          </a:prstGeom>
          <a:noFill/>
        </p:spPr>
        <p:txBody>
          <a:bodyPr wrap="square" rtlCol="0">
            <a:spAutoFit/>
          </a:bodyPr>
          <a:lstStyle/>
          <a:p>
            <a:pPr marL="285750" indent="-285750" algn="just">
              <a:buFont typeface="Arial" panose="020B0604020202020204" pitchFamily="34" charset="0"/>
              <a:buChar char="•"/>
            </a:pPr>
            <a:r>
              <a:rPr lang="es-419" dirty="0">
                <a:solidFill>
                  <a:schemeClr val="bg2"/>
                </a:solidFill>
              </a:rPr>
              <a:t>Estudiar cómo utilizar otras técnicas de computación flexible para mejorar el proceso de estimación del esfuerzo; tales como redes neuronales o algoritmos genéticos.</a:t>
            </a:r>
          </a:p>
          <a:p>
            <a:pPr marL="285750" indent="-285750" algn="just">
              <a:buFont typeface="Arial" panose="020B0604020202020204" pitchFamily="34" charset="0"/>
              <a:buChar char="•"/>
            </a:pPr>
            <a:r>
              <a:rPr lang="es-419" dirty="0">
                <a:solidFill>
                  <a:schemeClr val="bg2"/>
                </a:solidFill>
              </a:rPr>
              <a:t>La Retrospectiva de Sprint es una oportunidad para el Equipo Scrum de inspeccionarse a sí mismo y de crear un plan de mejoras que sean abordadas durante el siguiente Sprint.</a:t>
            </a:r>
          </a:p>
          <a:p>
            <a:pPr marL="285750" indent="-285750" algn="just">
              <a:buFont typeface="Arial" panose="020B0604020202020204" pitchFamily="34" charset="0"/>
              <a:buChar char="•"/>
            </a:pPr>
            <a:r>
              <a:rPr lang="es-419" dirty="0">
                <a:solidFill>
                  <a:schemeClr val="bg2"/>
                </a:solidFill>
              </a:rPr>
              <a:t>Los </a:t>
            </a:r>
            <a:r>
              <a:rPr lang="es-419" dirty="0" err="1">
                <a:solidFill>
                  <a:schemeClr val="bg2"/>
                </a:solidFill>
              </a:rPr>
              <a:t>daily</a:t>
            </a:r>
            <a:r>
              <a:rPr lang="es-419" dirty="0">
                <a:solidFill>
                  <a:schemeClr val="bg2"/>
                </a:solidFill>
              </a:rPr>
              <a:t> meetings optimizan la colaboración y el desempeño del equipo inspeccionando el trabajo avanzado desde el último Scrum Diario y haciendo una proyección del trabajo del Sprint a realizar.</a:t>
            </a:r>
          </a:p>
          <a:p>
            <a:pPr marL="285750" indent="-285750" algn="just">
              <a:buFont typeface="Arial" panose="020B0604020202020204" pitchFamily="34" charset="0"/>
              <a:buChar char="•"/>
            </a:pPr>
            <a:r>
              <a:rPr lang="es-419" dirty="0">
                <a:solidFill>
                  <a:schemeClr val="bg2"/>
                </a:solidFill>
              </a:rPr>
              <a:t>A medida que un producto es utilizado y se incrementa su valor y el mercado proporciona retroalimentación, la Lista de Producto se convierte en una lista más larga y exhaustiva.</a:t>
            </a:r>
          </a:p>
        </p:txBody>
      </p:sp>
    </p:spTree>
    <p:extLst>
      <p:ext uri="{BB962C8B-B14F-4D97-AF65-F5344CB8AC3E}">
        <p14:creationId xmlns:p14="http://schemas.microsoft.com/office/powerpoint/2010/main" val="115386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4"/>
          <p:cNvSpPr txBox="1">
            <a:spLocks noGrp="1"/>
          </p:cNvSpPr>
          <p:nvPr>
            <p:ph type="ctrTitle"/>
          </p:nvPr>
        </p:nvSpPr>
        <p:spPr>
          <a:xfrm flipH="1">
            <a:off x="749050" y="500825"/>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DEMO</a:t>
            </a:r>
            <a:endParaRPr/>
          </a:p>
        </p:txBody>
      </p:sp>
      <p:grpSp>
        <p:nvGrpSpPr>
          <p:cNvPr id="495" name="Google Shape;495;p54"/>
          <p:cNvGrpSpPr/>
          <p:nvPr/>
        </p:nvGrpSpPr>
        <p:grpSpPr>
          <a:xfrm>
            <a:off x="3819981" y="1909204"/>
            <a:ext cx="1504028" cy="1325087"/>
            <a:chOff x="-3137650" y="2067900"/>
            <a:chExt cx="291450" cy="256775"/>
          </a:xfrm>
        </p:grpSpPr>
        <p:sp>
          <p:nvSpPr>
            <p:cNvPr id="496" name="Google Shape;496;p54"/>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4"/>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4"/>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54"/>
          <p:cNvSpPr txBox="1"/>
          <p:nvPr/>
        </p:nvSpPr>
        <p:spPr>
          <a:xfrm>
            <a:off x="3046401" y="3329425"/>
            <a:ext cx="30513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Roboto Condensed Light"/>
                <a:ea typeface="Roboto Condensed Light"/>
                <a:cs typeface="Roboto Condensed Light"/>
                <a:sym typeface="Roboto Condensed Light"/>
              </a:rPr>
              <a:t>Insert your multimedia content here</a:t>
            </a:r>
            <a:endParaRPr sz="1200" dirty="0">
              <a:solidFill>
                <a:srgbClr val="FFFFFF"/>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1275739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67"/>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GRACIAS</a:t>
            </a:r>
            <a:endParaRPr dirty="0"/>
          </a:p>
        </p:txBody>
      </p:sp>
    </p:spTree>
    <p:extLst>
      <p:ext uri="{BB962C8B-B14F-4D97-AF65-F5344CB8AC3E}">
        <p14:creationId xmlns:p14="http://schemas.microsoft.com/office/powerpoint/2010/main" val="174556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subTitle" idx="1"/>
          </p:nvPr>
        </p:nvSpPr>
        <p:spPr>
          <a:xfrm>
            <a:off x="4837600" y="1576975"/>
            <a:ext cx="2747100" cy="19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t>En la coyuntura actual del COVID-19 se ha identificado la necesidad de que las personas puedan utilizar diversos servicios de manera segura, manteniendo los protocolos de bioseguridad que garanticen preservar el bienestar de sus usuarios.</a:t>
            </a:r>
          </a:p>
          <a:p>
            <a:pPr marL="0" lvl="0" indent="0" algn="l" rtl="0">
              <a:spcBef>
                <a:spcPts val="0"/>
              </a:spcBef>
              <a:spcAft>
                <a:spcPts val="0"/>
              </a:spcAft>
              <a:buNone/>
            </a:pPr>
            <a:endParaRPr lang="es-PE" dirty="0"/>
          </a:p>
          <a:p>
            <a:pPr marL="0" lvl="0" indent="0" algn="l" rtl="0">
              <a:spcBef>
                <a:spcPts val="0"/>
              </a:spcBef>
              <a:spcAft>
                <a:spcPts val="0"/>
              </a:spcAft>
              <a:buNone/>
            </a:pPr>
            <a:r>
              <a:rPr lang="es-PE" dirty="0"/>
              <a:t>En este contexto nos abocaremos a las empresas que se dedican al rubro de estéticas y que no cuentan con una plataforma tecnológica que les permitan gestionar la demanda de sus clientes.</a:t>
            </a:r>
            <a:endParaRPr dirty="0"/>
          </a:p>
        </p:txBody>
      </p:sp>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PE" dirty="0"/>
              <a:t>PROBLEMA</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3193980" y="991721"/>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3536681" y="1979233"/>
            <a:ext cx="845298" cy="960604"/>
          </a:xfrm>
          <a:prstGeom prst="flowChartPreparation">
            <a:avLst/>
          </a:prstGeom>
          <a:solidFill>
            <a:schemeClr val="accent4">
              <a:lumMod val="25000"/>
            </a:scheme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MVP</a:t>
            </a:r>
            <a:endParaRPr dirty="0"/>
          </a:p>
        </p:txBody>
      </p:sp>
      <p:sp>
        <p:nvSpPr>
          <p:cNvPr id="374" name="Google Shape;374;p49"/>
          <p:cNvSpPr txBox="1">
            <a:spLocks noGrp="1"/>
          </p:cNvSpPr>
          <p:nvPr>
            <p:ph type="ctrTitle" idx="3"/>
          </p:nvPr>
        </p:nvSpPr>
        <p:spPr>
          <a:xfrm>
            <a:off x="3318762" y="1599635"/>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dirty="0"/>
              <a:t>Épica</a:t>
            </a:r>
            <a:br>
              <a:rPr lang="es-PE" dirty="0"/>
            </a:br>
            <a:r>
              <a:rPr lang="es-PE" dirty="0"/>
              <a:t>Autenticación</a:t>
            </a:r>
            <a:endParaRPr dirty="0"/>
          </a:p>
        </p:txBody>
      </p:sp>
      <p:sp>
        <p:nvSpPr>
          <p:cNvPr id="375" name="Google Shape;375;p49"/>
          <p:cNvSpPr txBox="1">
            <a:spLocks noGrp="1"/>
          </p:cNvSpPr>
          <p:nvPr>
            <p:ph type="ctrTitle" idx="4"/>
          </p:nvPr>
        </p:nvSpPr>
        <p:spPr>
          <a:xfrm>
            <a:off x="3330680" y="2391264"/>
            <a:ext cx="12573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sz="1400" dirty="0" err="1"/>
              <a:t>Login</a:t>
            </a:r>
            <a:endParaRPr sz="1400" dirty="0"/>
          </a:p>
        </p:txBody>
      </p:sp>
      <p:sp>
        <p:nvSpPr>
          <p:cNvPr id="8" name="Google Shape;372;p49">
            <a:extLst>
              <a:ext uri="{FF2B5EF4-FFF2-40B4-BE49-F238E27FC236}">
                <a16:creationId xmlns:a16="http://schemas.microsoft.com/office/drawing/2014/main" id="{637261D6-A1AC-4D46-99E8-6952EF96CB01}"/>
              </a:ext>
            </a:extLst>
          </p:cNvPr>
          <p:cNvSpPr/>
          <p:nvPr/>
        </p:nvSpPr>
        <p:spPr>
          <a:xfrm rot="5400000">
            <a:off x="4592884" y="1979233"/>
            <a:ext cx="845298" cy="960604"/>
          </a:xfrm>
          <a:prstGeom prst="flowChartPreparation">
            <a:avLst/>
          </a:prstGeom>
          <a:solidFill>
            <a:schemeClr val="accent4">
              <a:lumMod val="25000"/>
            </a:scheme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p49">
            <a:extLst>
              <a:ext uri="{FF2B5EF4-FFF2-40B4-BE49-F238E27FC236}">
                <a16:creationId xmlns:a16="http://schemas.microsoft.com/office/drawing/2014/main" id="{AEA1015A-A199-457A-B9E4-96A244D475B8}"/>
              </a:ext>
            </a:extLst>
          </p:cNvPr>
          <p:cNvSpPr txBox="1">
            <a:spLocks/>
          </p:cNvSpPr>
          <p:nvPr/>
        </p:nvSpPr>
        <p:spPr>
          <a:xfrm>
            <a:off x="4413258" y="2534666"/>
            <a:ext cx="1257300" cy="2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r>
              <a:rPr lang="es-PE" sz="1400" dirty="0"/>
              <a:t>Registro de Cliente</a:t>
            </a:r>
          </a:p>
        </p:txBody>
      </p:sp>
      <p:sp>
        <p:nvSpPr>
          <p:cNvPr id="10" name="Google Shape;371;p49">
            <a:extLst>
              <a:ext uri="{FF2B5EF4-FFF2-40B4-BE49-F238E27FC236}">
                <a16:creationId xmlns:a16="http://schemas.microsoft.com/office/drawing/2014/main" id="{433FA7AD-31D4-4E9D-987C-383194B12AC4}"/>
              </a:ext>
            </a:extLst>
          </p:cNvPr>
          <p:cNvSpPr/>
          <p:nvPr/>
        </p:nvSpPr>
        <p:spPr>
          <a:xfrm rot="5400000">
            <a:off x="513321" y="1599313"/>
            <a:ext cx="29564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2;p49">
            <a:extLst>
              <a:ext uri="{FF2B5EF4-FFF2-40B4-BE49-F238E27FC236}">
                <a16:creationId xmlns:a16="http://schemas.microsoft.com/office/drawing/2014/main" id="{906B06DE-4806-4D0C-9050-D83AE39BB5CC}"/>
              </a:ext>
            </a:extLst>
          </p:cNvPr>
          <p:cNvSpPr/>
          <p:nvPr/>
        </p:nvSpPr>
        <p:spPr>
          <a:xfrm rot="5400000">
            <a:off x="1031352" y="2267077"/>
            <a:ext cx="845298" cy="960604"/>
          </a:xfrm>
          <a:prstGeom prst="flowChartPreparation">
            <a:avLst/>
          </a:prstGeom>
          <a:solidFill>
            <a:schemeClr val="bg1">
              <a:lumMod val="60000"/>
              <a:lumOff val="40000"/>
            </a:scheme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4;p49">
            <a:extLst>
              <a:ext uri="{FF2B5EF4-FFF2-40B4-BE49-F238E27FC236}">
                <a16:creationId xmlns:a16="http://schemas.microsoft.com/office/drawing/2014/main" id="{F01F9B9F-6182-40CB-8951-AC29D47BA5DB}"/>
              </a:ext>
            </a:extLst>
          </p:cNvPr>
          <p:cNvSpPr txBox="1">
            <a:spLocks/>
          </p:cNvSpPr>
          <p:nvPr/>
        </p:nvSpPr>
        <p:spPr>
          <a:xfrm>
            <a:off x="856292" y="2087059"/>
            <a:ext cx="2300700"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r>
              <a:rPr lang="es-PE" dirty="0"/>
              <a:t>Épica</a:t>
            </a:r>
            <a:br>
              <a:rPr lang="es-PE" dirty="0"/>
            </a:br>
            <a:r>
              <a:rPr lang="es-PE" dirty="0"/>
              <a:t>Gestión de Citas</a:t>
            </a:r>
          </a:p>
        </p:txBody>
      </p:sp>
      <p:sp>
        <p:nvSpPr>
          <p:cNvPr id="13" name="Google Shape;375;p49">
            <a:extLst>
              <a:ext uri="{FF2B5EF4-FFF2-40B4-BE49-F238E27FC236}">
                <a16:creationId xmlns:a16="http://schemas.microsoft.com/office/drawing/2014/main" id="{2A202943-C58F-4183-9C14-4D51A48DF896}"/>
              </a:ext>
            </a:extLst>
          </p:cNvPr>
          <p:cNvSpPr txBox="1">
            <a:spLocks/>
          </p:cNvSpPr>
          <p:nvPr/>
        </p:nvSpPr>
        <p:spPr>
          <a:xfrm>
            <a:off x="925899" y="2805209"/>
            <a:ext cx="1056203"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br>
              <a:rPr lang="es-PE" sz="1400" dirty="0"/>
            </a:br>
            <a:r>
              <a:rPr lang="es-PE" sz="1400" dirty="0"/>
              <a:t>Solicitar Citas</a:t>
            </a:r>
          </a:p>
        </p:txBody>
      </p:sp>
      <p:sp>
        <p:nvSpPr>
          <p:cNvPr id="14" name="Google Shape;372;p49">
            <a:extLst>
              <a:ext uri="{FF2B5EF4-FFF2-40B4-BE49-F238E27FC236}">
                <a16:creationId xmlns:a16="http://schemas.microsoft.com/office/drawing/2014/main" id="{F82E5CF5-6C7C-4342-8483-DF4DEBB9F270}"/>
              </a:ext>
            </a:extLst>
          </p:cNvPr>
          <p:cNvSpPr/>
          <p:nvPr/>
        </p:nvSpPr>
        <p:spPr>
          <a:xfrm rot="5400000">
            <a:off x="2087555" y="2267077"/>
            <a:ext cx="845298" cy="960604"/>
          </a:xfrm>
          <a:prstGeom prst="flowChartPreparation">
            <a:avLst/>
          </a:prstGeom>
          <a:solidFill>
            <a:schemeClr val="bg1">
              <a:lumMod val="60000"/>
              <a:lumOff val="40000"/>
            </a:scheme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5;p49">
            <a:extLst>
              <a:ext uri="{FF2B5EF4-FFF2-40B4-BE49-F238E27FC236}">
                <a16:creationId xmlns:a16="http://schemas.microsoft.com/office/drawing/2014/main" id="{790CCAE9-C6F8-485D-80FB-EB17CD7E723D}"/>
              </a:ext>
            </a:extLst>
          </p:cNvPr>
          <p:cNvSpPr txBox="1">
            <a:spLocks/>
          </p:cNvSpPr>
          <p:nvPr/>
        </p:nvSpPr>
        <p:spPr>
          <a:xfrm>
            <a:off x="1963783" y="2836051"/>
            <a:ext cx="1108952" cy="2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endParaRPr lang="es-PE" sz="1400" dirty="0"/>
          </a:p>
          <a:p>
            <a:r>
              <a:rPr lang="es-PE" sz="1400" dirty="0"/>
              <a:t>Confirmar citas</a:t>
            </a:r>
          </a:p>
        </p:txBody>
      </p:sp>
      <p:sp>
        <p:nvSpPr>
          <p:cNvPr id="16" name="Google Shape;372;p49">
            <a:extLst>
              <a:ext uri="{FF2B5EF4-FFF2-40B4-BE49-F238E27FC236}">
                <a16:creationId xmlns:a16="http://schemas.microsoft.com/office/drawing/2014/main" id="{DBD7FF86-4EFC-452D-9AEE-B4E351BF5D14}"/>
              </a:ext>
            </a:extLst>
          </p:cNvPr>
          <p:cNvSpPr/>
          <p:nvPr/>
        </p:nvSpPr>
        <p:spPr>
          <a:xfrm rot="5400000">
            <a:off x="1571363" y="3068754"/>
            <a:ext cx="845298" cy="960604"/>
          </a:xfrm>
          <a:prstGeom prst="flowChartPreparation">
            <a:avLst/>
          </a:prstGeom>
          <a:solidFill>
            <a:schemeClr val="bg1">
              <a:lumMod val="60000"/>
              <a:lumOff val="40000"/>
            </a:scheme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75;p49">
            <a:extLst>
              <a:ext uri="{FF2B5EF4-FFF2-40B4-BE49-F238E27FC236}">
                <a16:creationId xmlns:a16="http://schemas.microsoft.com/office/drawing/2014/main" id="{5B76B26C-3C4D-4B48-B271-B3E0920A3E44}"/>
              </a:ext>
            </a:extLst>
          </p:cNvPr>
          <p:cNvSpPr txBox="1">
            <a:spLocks/>
          </p:cNvSpPr>
          <p:nvPr/>
        </p:nvSpPr>
        <p:spPr>
          <a:xfrm>
            <a:off x="1447591" y="3479211"/>
            <a:ext cx="1108952" cy="2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endParaRPr lang="es-PE" sz="1400" dirty="0"/>
          </a:p>
          <a:p>
            <a:r>
              <a:rPr lang="es-PE" sz="1400" dirty="0"/>
              <a:t>Listar citas</a:t>
            </a:r>
          </a:p>
        </p:txBody>
      </p:sp>
      <p:sp>
        <p:nvSpPr>
          <p:cNvPr id="18" name="Google Shape;372;p49">
            <a:extLst>
              <a:ext uri="{FF2B5EF4-FFF2-40B4-BE49-F238E27FC236}">
                <a16:creationId xmlns:a16="http://schemas.microsoft.com/office/drawing/2014/main" id="{88C2ADA0-3091-47F2-B242-C00CA430E488}"/>
              </a:ext>
            </a:extLst>
          </p:cNvPr>
          <p:cNvSpPr/>
          <p:nvPr/>
        </p:nvSpPr>
        <p:spPr>
          <a:xfrm rot="5400000">
            <a:off x="2627566" y="3056700"/>
            <a:ext cx="845298" cy="960604"/>
          </a:xfrm>
          <a:prstGeom prst="flowChartPreparation">
            <a:avLst/>
          </a:prstGeom>
          <a:solidFill>
            <a:schemeClr val="bg1">
              <a:lumMod val="60000"/>
              <a:lumOff val="40000"/>
            </a:scheme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5;p49">
            <a:extLst>
              <a:ext uri="{FF2B5EF4-FFF2-40B4-BE49-F238E27FC236}">
                <a16:creationId xmlns:a16="http://schemas.microsoft.com/office/drawing/2014/main" id="{864781FC-296D-4361-9259-B0DF53B05995}"/>
              </a:ext>
            </a:extLst>
          </p:cNvPr>
          <p:cNvSpPr txBox="1">
            <a:spLocks/>
          </p:cNvSpPr>
          <p:nvPr/>
        </p:nvSpPr>
        <p:spPr>
          <a:xfrm>
            <a:off x="2503794" y="3467157"/>
            <a:ext cx="1108952" cy="2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endParaRPr lang="es-PE" sz="1400" dirty="0"/>
          </a:p>
          <a:p>
            <a:r>
              <a:rPr lang="es-PE" sz="1400" dirty="0"/>
              <a:t>Mis citas</a:t>
            </a:r>
          </a:p>
        </p:txBody>
      </p:sp>
      <p:sp>
        <p:nvSpPr>
          <p:cNvPr id="20" name="Google Shape;371;p49">
            <a:extLst>
              <a:ext uri="{FF2B5EF4-FFF2-40B4-BE49-F238E27FC236}">
                <a16:creationId xmlns:a16="http://schemas.microsoft.com/office/drawing/2014/main" id="{5C7A7206-C5C1-4831-8603-88F4DFC7FEB4}"/>
              </a:ext>
            </a:extLst>
          </p:cNvPr>
          <p:cNvSpPr/>
          <p:nvPr/>
        </p:nvSpPr>
        <p:spPr>
          <a:xfrm rot="5400000">
            <a:off x="5725539" y="144689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2;p49">
            <a:extLst>
              <a:ext uri="{FF2B5EF4-FFF2-40B4-BE49-F238E27FC236}">
                <a16:creationId xmlns:a16="http://schemas.microsoft.com/office/drawing/2014/main" id="{F211DBF8-73B5-40D6-AA3F-EE263B753D11}"/>
              </a:ext>
            </a:extLst>
          </p:cNvPr>
          <p:cNvSpPr/>
          <p:nvPr/>
        </p:nvSpPr>
        <p:spPr>
          <a:xfrm rot="5400000">
            <a:off x="6095334" y="2279416"/>
            <a:ext cx="845298" cy="960604"/>
          </a:xfrm>
          <a:prstGeom prst="flowChartPreparation">
            <a:avLst/>
          </a:prstGeom>
          <a:solidFill>
            <a:srgbClr val="92D05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4;p49">
            <a:extLst>
              <a:ext uri="{FF2B5EF4-FFF2-40B4-BE49-F238E27FC236}">
                <a16:creationId xmlns:a16="http://schemas.microsoft.com/office/drawing/2014/main" id="{EC85B3BF-BCFE-4CA5-9EF2-12557D53F281}"/>
              </a:ext>
            </a:extLst>
          </p:cNvPr>
          <p:cNvSpPr txBox="1">
            <a:spLocks/>
          </p:cNvSpPr>
          <p:nvPr/>
        </p:nvSpPr>
        <p:spPr>
          <a:xfrm>
            <a:off x="5850321" y="2054808"/>
            <a:ext cx="2300700"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r>
              <a:rPr lang="es-PE" dirty="0"/>
              <a:t>Épica</a:t>
            </a:r>
            <a:br>
              <a:rPr lang="es-PE" dirty="0"/>
            </a:br>
            <a:r>
              <a:rPr lang="es-PE" dirty="0"/>
              <a:t>Servicios</a:t>
            </a:r>
          </a:p>
        </p:txBody>
      </p:sp>
      <p:sp>
        <p:nvSpPr>
          <p:cNvPr id="23" name="Google Shape;375;p49">
            <a:extLst>
              <a:ext uri="{FF2B5EF4-FFF2-40B4-BE49-F238E27FC236}">
                <a16:creationId xmlns:a16="http://schemas.microsoft.com/office/drawing/2014/main" id="{1CF2D5F8-74DD-49F2-BE12-57F11459F90D}"/>
              </a:ext>
            </a:extLst>
          </p:cNvPr>
          <p:cNvSpPr txBox="1">
            <a:spLocks/>
          </p:cNvSpPr>
          <p:nvPr/>
        </p:nvSpPr>
        <p:spPr>
          <a:xfrm>
            <a:off x="5889333" y="2777432"/>
            <a:ext cx="1257300"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r>
              <a:rPr lang="es-PE" sz="1400" dirty="0"/>
              <a:t>Registro de Servicios</a:t>
            </a:r>
          </a:p>
        </p:txBody>
      </p:sp>
      <p:sp>
        <p:nvSpPr>
          <p:cNvPr id="26" name="Google Shape;371;p49">
            <a:extLst>
              <a:ext uri="{FF2B5EF4-FFF2-40B4-BE49-F238E27FC236}">
                <a16:creationId xmlns:a16="http://schemas.microsoft.com/office/drawing/2014/main" id="{DA18B630-7E46-42D0-9481-7DEFE9918B71}"/>
              </a:ext>
            </a:extLst>
          </p:cNvPr>
          <p:cNvSpPr/>
          <p:nvPr/>
        </p:nvSpPr>
        <p:spPr>
          <a:xfrm rot="5400000">
            <a:off x="5473413" y="4070727"/>
            <a:ext cx="831839" cy="1031482"/>
          </a:xfrm>
          <a:prstGeom prst="flowChartPreparation">
            <a:avLst/>
          </a:prstGeom>
          <a:solidFill>
            <a:schemeClr val="accent2">
              <a:lumMod val="50000"/>
            </a:scheme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74;p49">
            <a:extLst>
              <a:ext uri="{FF2B5EF4-FFF2-40B4-BE49-F238E27FC236}">
                <a16:creationId xmlns:a16="http://schemas.microsoft.com/office/drawing/2014/main" id="{40E889D6-C7A7-472A-B088-3E34D0568280}"/>
              </a:ext>
            </a:extLst>
          </p:cNvPr>
          <p:cNvSpPr txBox="1">
            <a:spLocks/>
          </p:cNvSpPr>
          <p:nvPr/>
        </p:nvSpPr>
        <p:spPr>
          <a:xfrm>
            <a:off x="5373590" y="4595364"/>
            <a:ext cx="1031483"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r>
              <a:rPr lang="es-PE" sz="1600" dirty="0">
                <a:solidFill>
                  <a:schemeClr val="bg2">
                    <a:lumMod val="65000"/>
                  </a:schemeClr>
                </a:solidFill>
              </a:rPr>
              <a:t>Épica</a:t>
            </a:r>
            <a:br>
              <a:rPr lang="es-PE" sz="1600" dirty="0">
                <a:solidFill>
                  <a:schemeClr val="bg2">
                    <a:lumMod val="65000"/>
                  </a:schemeClr>
                </a:solidFill>
              </a:rPr>
            </a:br>
            <a:r>
              <a:rPr lang="es-PE" sz="1600" dirty="0">
                <a:solidFill>
                  <a:schemeClr val="bg2">
                    <a:lumMod val="65000"/>
                  </a:schemeClr>
                </a:solidFill>
              </a:rPr>
              <a:t>Utilitarios</a:t>
            </a:r>
          </a:p>
        </p:txBody>
      </p:sp>
      <p:sp>
        <p:nvSpPr>
          <p:cNvPr id="32" name="Google Shape;371;p49">
            <a:extLst>
              <a:ext uri="{FF2B5EF4-FFF2-40B4-BE49-F238E27FC236}">
                <a16:creationId xmlns:a16="http://schemas.microsoft.com/office/drawing/2014/main" id="{C24EFE46-6C65-4A02-915B-DDD373E3700A}"/>
              </a:ext>
            </a:extLst>
          </p:cNvPr>
          <p:cNvSpPr/>
          <p:nvPr/>
        </p:nvSpPr>
        <p:spPr>
          <a:xfrm rot="5400000">
            <a:off x="6628530" y="4079623"/>
            <a:ext cx="831839" cy="1031482"/>
          </a:xfrm>
          <a:prstGeom prst="flowChartPreparation">
            <a:avLst/>
          </a:prstGeom>
          <a:solidFill>
            <a:schemeClr val="accent2">
              <a:lumMod val="50000"/>
            </a:scheme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74;p49">
            <a:extLst>
              <a:ext uri="{FF2B5EF4-FFF2-40B4-BE49-F238E27FC236}">
                <a16:creationId xmlns:a16="http://schemas.microsoft.com/office/drawing/2014/main" id="{64BE4A2C-B0DA-4144-AB50-DB97AA2CF9AD}"/>
              </a:ext>
            </a:extLst>
          </p:cNvPr>
          <p:cNvSpPr txBox="1">
            <a:spLocks/>
          </p:cNvSpPr>
          <p:nvPr/>
        </p:nvSpPr>
        <p:spPr>
          <a:xfrm>
            <a:off x="6528707" y="4604260"/>
            <a:ext cx="1057029"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r>
              <a:rPr lang="es-PE" sz="1600" dirty="0">
                <a:solidFill>
                  <a:schemeClr val="bg2">
                    <a:lumMod val="65000"/>
                  </a:schemeClr>
                </a:solidFill>
              </a:rPr>
              <a:t>Épica</a:t>
            </a:r>
            <a:br>
              <a:rPr lang="es-PE" sz="1600" dirty="0">
                <a:solidFill>
                  <a:schemeClr val="bg2">
                    <a:lumMod val="65000"/>
                  </a:schemeClr>
                </a:solidFill>
              </a:rPr>
            </a:br>
            <a:r>
              <a:rPr lang="es-PE" sz="1600" dirty="0">
                <a:solidFill>
                  <a:schemeClr val="bg2">
                    <a:lumMod val="65000"/>
                  </a:schemeClr>
                </a:solidFill>
              </a:rPr>
              <a:t>Informativo</a:t>
            </a:r>
          </a:p>
        </p:txBody>
      </p:sp>
      <p:sp>
        <p:nvSpPr>
          <p:cNvPr id="34" name="Google Shape;371;p49">
            <a:extLst>
              <a:ext uri="{FF2B5EF4-FFF2-40B4-BE49-F238E27FC236}">
                <a16:creationId xmlns:a16="http://schemas.microsoft.com/office/drawing/2014/main" id="{3F169A5E-EDB8-44DB-A991-2D146823D70C}"/>
              </a:ext>
            </a:extLst>
          </p:cNvPr>
          <p:cNvSpPr/>
          <p:nvPr/>
        </p:nvSpPr>
        <p:spPr>
          <a:xfrm rot="5400000">
            <a:off x="7783648" y="4088518"/>
            <a:ext cx="831839" cy="1031482"/>
          </a:xfrm>
          <a:prstGeom prst="flowChartPreparation">
            <a:avLst/>
          </a:prstGeom>
          <a:solidFill>
            <a:schemeClr val="accent2">
              <a:lumMod val="50000"/>
            </a:scheme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74;p49">
            <a:extLst>
              <a:ext uri="{FF2B5EF4-FFF2-40B4-BE49-F238E27FC236}">
                <a16:creationId xmlns:a16="http://schemas.microsoft.com/office/drawing/2014/main" id="{417326D7-A016-42F8-ACCD-BD353264F78F}"/>
              </a:ext>
            </a:extLst>
          </p:cNvPr>
          <p:cNvSpPr txBox="1">
            <a:spLocks/>
          </p:cNvSpPr>
          <p:nvPr/>
        </p:nvSpPr>
        <p:spPr>
          <a:xfrm>
            <a:off x="7683825" y="4613155"/>
            <a:ext cx="1057029"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r>
              <a:rPr lang="es-PE" sz="1600" dirty="0">
                <a:solidFill>
                  <a:schemeClr val="bg2">
                    <a:lumMod val="65000"/>
                  </a:schemeClr>
                </a:solidFill>
              </a:rPr>
              <a:t>Épica</a:t>
            </a:r>
            <a:br>
              <a:rPr lang="es-PE" sz="1600" dirty="0">
                <a:solidFill>
                  <a:schemeClr val="bg2">
                    <a:lumMod val="65000"/>
                  </a:schemeClr>
                </a:solidFill>
              </a:rPr>
            </a:br>
            <a:r>
              <a:rPr lang="es-PE" sz="1600" dirty="0">
                <a:solidFill>
                  <a:schemeClr val="bg2">
                    <a:lumMod val="65000"/>
                  </a:schemeClr>
                </a:solidFill>
              </a:rPr>
              <a:t>Mejoras</a:t>
            </a:r>
          </a:p>
        </p:txBody>
      </p:sp>
      <p:sp>
        <p:nvSpPr>
          <p:cNvPr id="36" name="Google Shape;372;p49">
            <a:extLst>
              <a:ext uri="{FF2B5EF4-FFF2-40B4-BE49-F238E27FC236}">
                <a16:creationId xmlns:a16="http://schemas.microsoft.com/office/drawing/2014/main" id="{B123F775-28A3-4E4A-8819-8051D5F6C4DD}"/>
              </a:ext>
            </a:extLst>
          </p:cNvPr>
          <p:cNvSpPr/>
          <p:nvPr/>
        </p:nvSpPr>
        <p:spPr>
          <a:xfrm rot="5400000">
            <a:off x="7177912" y="2279416"/>
            <a:ext cx="845298" cy="960604"/>
          </a:xfrm>
          <a:prstGeom prst="flowChartPreparation">
            <a:avLst/>
          </a:prstGeom>
          <a:solidFill>
            <a:srgbClr val="92D05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p49">
            <a:extLst>
              <a:ext uri="{FF2B5EF4-FFF2-40B4-BE49-F238E27FC236}">
                <a16:creationId xmlns:a16="http://schemas.microsoft.com/office/drawing/2014/main" id="{3DB1DC8D-3173-47A3-B36C-04448C514B57}"/>
              </a:ext>
            </a:extLst>
          </p:cNvPr>
          <p:cNvSpPr txBox="1">
            <a:spLocks/>
          </p:cNvSpPr>
          <p:nvPr/>
        </p:nvSpPr>
        <p:spPr>
          <a:xfrm>
            <a:off x="6971911" y="2741580"/>
            <a:ext cx="1257300"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r>
              <a:rPr lang="es-PE" sz="1400" dirty="0"/>
              <a:t>Visualizar Servicios</a:t>
            </a:r>
          </a:p>
        </p:txBody>
      </p:sp>
    </p:spTree>
    <p:extLst>
      <p:ext uri="{BB962C8B-B14F-4D97-AF65-F5344CB8AC3E}">
        <p14:creationId xmlns:p14="http://schemas.microsoft.com/office/powerpoint/2010/main" val="3460497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0"/>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Importancia</a:t>
            </a:r>
            <a:endParaRPr dirty="0"/>
          </a:p>
        </p:txBody>
      </p:sp>
      <p:sp>
        <p:nvSpPr>
          <p:cNvPr id="383" name="Google Shape;383;p50"/>
          <p:cNvSpPr txBox="1">
            <a:spLocks noGrp="1"/>
          </p:cNvSpPr>
          <p:nvPr>
            <p:ph type="subTitle" idx="1"/>
          </p:nvPr>
        </p:nvSpPr>
        <p:spPr>
          <a:xfrm>
            <a:off x="2164632" y="2676193"/>
            <a:ext cx="5071988" cy="137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600" dirty="0"/>
              <a:t>El MVP nos permitirá contar una plataforma tecnologica a las empresas dedicadas a ofrecer los servicios de estetica a sus clientes y realizar las reservas a través de citas programadas.</a:t>
            </a:r>
            <a:endParaRPr sz="1600" dirty="0"/>
          </a:p>
        </p:txBody>
      </p:sp>
    </p:spTree>
    <p:extLst>
      <p:ext uri="{BB962C8B-B14F-4D97-AF65-F5344CB8AC3E}">
        <p14:creationId xmlns:p14="http://schemas.microsoft.com/office/powerpoint/2010/main" val="224844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Planificación</a:t>
            </a:r>
            <a:endParaRPr dirty="0"/>
          </a:p>
        </p:txBody>
      </p:sp>
      <p:pic>
        <p:nvPicPr>
          <p:cNvPr id="4" name="Picture 3">
            <a:extLst>
              <a:ext uri="{FF2B5EF4-FFF2-40B4-BE49-F238E27FC236}">
                <a16:creationId xmlns:a16="http://schemas.microsoft.com/office/drawing/2014/main" id="{75650F02-9C90-4F72-8D17-8BABF0133F00}"/>
              </a:ext>
            </a:extLst>
          </p:cNvPr>
          <p:cNvPicPr>
            <a:picLocks noChangeAspect="1"/>
          </p:cNvPicPr>
          <p:nvPr/>
        </p:nvPicPr>
        <p:blipFill>
          <a:blip r:embed="rId3"/>
          <a:stretch>
            <a:fillRect/>
          </a:stretch>
        </p:blipFill>
        <p:spPr>
          <a:xfrm>
            <a:off x="314793" y="1140748"/>
            <a:ext cx="7135318" cy="3918432"/>
          </a:xfrm>
          <a:prstGeom prst="rect">
            <a:avLst/>
          </a:prstGeom>
        </p:spPr>
      </p:pic>
    </p:spTree>
    <p:extLst>
      <p:ext uri="{BB962C8B-B14F-4D97-AF65-F5344CB8AC3E}">
        <p14:creationId xmlns:p14="http://schemas.microsoft.com/office/powerpoint/2010/main" val="813575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PE" dirty="0"/>
              <a:t>Planificación</a:t>
            </a:r>
            <a:endParaRPr dirty="0"/>
          </a:p>
        </p:txBody>
      </p:sp>
      <p:cxnSp>
        <p:nvCxnSpPr>
          <p:cNvPr id="39" name="Google Shape;704;p61">
            <a:extLst>
              <a:ext uri="{FF2B5EF4-FFF2-40B4-BE49-F238E27FC236}">
                <a16:creationId xmlns:a16="http://schemas.microsoft.com/office/drawing/2014/main" id="{F0549824-9BCB-44C2-B062-68119DE23C0C}"/>
              </a:ext>
            </a:extLst>
          </p:cNvPr>
          <p:cNvCxnSpPr>
            <a:cxnSpLocks/>
          </p:cNvCxnSpPr>
          <p:nvPr/>
        </p:nvCxnSpPr>
        <p:spPr>
          <a:xfrm>
            <a:off x="500275" y="1679844"/>
            <a:ext cx="8157950" cy="0"/>
          </a:xfrm>
          <a:prstGeom prst="straightConnector1">
            <a:avLst/>
          </a:prstGeom>
          <a:noFill/>
          <a:ln w="28575" cap="flat" cmpd="sng">
            <a:solidFill>
              <a:srgbClr val="FFFFFF"/>
            </a:solidFill>
            <a:prstDash val="solid"/>
            <a:round/>
            <a:headEnd type="none" w="med" len="med"/>
            <a:tailEnd type="none" w="med" len="med"/>
          </a:ln>
        </p:spPr>
      </p:cxnSp>
      <p:cxnSp>
        <p:nvCxnSpPr>
          <p:cNvPr id="41" name="Google Shape;706;p61">
            <a:extLst>
              <a:ext uri="{FF2B5EF4-FFF2-40B4-BE49-F238E27FC236}">
                <a16:creationId xmlns:a16="http://schemas.microsoft.com/office/drawing/2014/main" id="{141D9A6C-5AFA-4FF7-AE55-E7BF80684DB4}"/>
              </a:ext>
            </a:extLst>
          </p:cNvPr>
          <p:cNvCxnSpPr>
            <a:cxnSpLocks/>
          </p:cNvCxnSpPr>
          <p:nvPr/>
        </p:nvCxnSpPr>
        <p:spPr>
          <a:xfrm>
            <a:off x="1971886" y="1178714"/>
            <a:ext cx="0" cy="3757617"/>
          </a:xfrm>
          <a:prstGeom prst="straightConnector1">
            <a:avLst/>
          </a:prstGeom>
          <a:noFill/>
          <a:ln w="28575" cap="flat" cmpd="sng">
            <a:solidFill>
              <a:srgbClr val="FFFFFF"/>
            </a:solidFill>
            <a:prstDash val="solid"/>
            <a:round/>
            <a:headEnd type="none" w="med" len="med"/>
            <a:tailEnd type="none" w="med" len="med"/>
          </a:ln>
        </p:spPr>
      </p:cxnSp>
      <p:cxnSp>
        <p:nvCxnSpPr>
          <p:cNvPr id="43" name="Google Shape;704;p61">
            <a:extLst>
              <a:ext uri="{FF2B5EF4-FFF2-40B4-BE49-F238E27FC236}">
                <a16:creationId xmlns:a16="http://schemas.microsoft.com/office/drawing/2014/main" id="{3DC597E7-804F-4B65-8B9B-E0599C929507}"/>
              </a:ext>
            </a:extLst>
          </p:cNvPr>
          <p:cNvCxnSpPr>
            <a:cxnSpLocks/>
          </p:cNvCxnSpPr>
          <p:nvPr/>
        </p:nvCxnSpPr>
        <p:spPr>
          <a:xfrm>
            <a:off x="500275" y="2203719"/>
            <a:ext cx="8157950" cy="0"/>
          </a:xfrm>
          <a:prstGeom prst="straightConnector1">
            <a:avLst/>
          </a:prstGeom>
          <a:noFill/>
          <a:ln w="28575" cap="flat" cmpd="sng">
            <a:solidFill>
              <a:srgbClr val="FFFFFF"/>
            </a:solidFill>
            <a:prstDash val="solid"/>
            <a:round/>
            <a:headEnd type="none" w="med" len="med"/>
            <a:tailEnd type="none" w="med" len="med"/>
          </a:ln>
        </p:spPr>
      </p:cxnSp>
      <p:cxnSp>
        <p:nvCxnSpPr>
          <p:cNvPr id="44" name="Google Shape;704;p61">
            <a:extLst>
              <a:ext uri="{FF2B5EF4-FFF2-40B4-BE49-F238E27FC236}">
                <a16:creationId xmlns:a16="http://schemas.microsoft.com/office/drawing/2014/main" id="{C63ADDB5-9FD3-40A5-BCF9-D1EDCF007B2E}"/>
              </a:ext>
            </a:extLst>
          </p:cNvPr>
          <p:cNvCxnSpPr>
            <a:cxnSpLocks/>
          </p:cNvCxnSpPr>
          <p:nvPr/>
        </p:nvCxnSpPr>
        <p:spPr>
          <a:xfrm>
            <a:off x="500275" y="2753788"/>
            <a:ext cx="8157950" cy="0"/>
          </a:xfrm>
          <a:prstGeom prst="straightConnector1">
            <a:avLst/>
          </a:prstGeom>
          <a:noFill/>
          <a:ln w="28575" cap="flat" cmpd="sng">
            <a:solidFill>
              <a:srgbClr val="FFFFFF"/>
            </a:solidFill>
            <a:prstDash val="solid"/>
            <a:round/>
            <a:headEnd type="none" w="med" len="med"/>
            <a:tailEnd type="none" w="med" len="med"/>
          </a:ln>
        </p:spPr>
      </p:cxnSp>
      <p:cxnSp>
        <p:nvCxnSpPr>
          <p:cNvPr id="45" name="Google Shape;704;p61">
            <a:extLst>
              <a:ext uri="{FF2B5EF4-FFF2-40B4-BE49-F238E27FC236}">
                <a16:creationId xmlns:a16="http://schemas.microsoft.com/office/drawing/2014/main" id="{1CE35838-1D96-413B-AB6B-A45E7C17C3B5}"/>
              </a:ext>
            </a:extLst>
          </p:cNvPr>
          <p:cNvCxnSpPr>
            <a:cxnSpLocks/>
          </p:cNvCxnSpPr>
          <p:nvPr/>
        </p:nvCxnSpPr>
        <p:spPr>
          <a:xfrm>
            <a:off x="500275" y="3303856"/>
            <a:ext cx="8157950" cy="0"/>
          </a:xfrm>
          <a:prstGeom prst="straightConnector1">
            <a:avLst/>
          </a:prstGeom>
          <a:noFill/>
          <a:ln w="28575" cap="flat" cmpd="sng">
            <a:solidFill>
              <a:srgbClr val="FFFFFF"/>
            </a:solidFill>
            <a:prstDash val="solid"/>
            <a:round/>
            <a:headEnd type="none" w="med" len="med"/>
            <a:tailEnd type="none" w="med" len="med"/>
          </a:ln>
        </p:spPr>
      </p:cxnSp>
      <p:cxnSp>
        <p:nvCxnSpPr>
          <p:cNvPr id="46" name="Google Shape;704;p61">
            <a:extLst>
              <a:ext uri="{FF2B5EF4-FFF2-40B4-BE49-F238E27FC236}">
                <a16:creationId xmlns:a16="http://schemas.microsoft.com/office/drawing/2014/main" id="{3027AB62-3A33-47FF-9879-B18D4AAF0724}"/>
              </a:ext>
            </a:extLst>
          </p:cNvPr>
          <p:cNvCxnSpPr>
            <a:cxnSpLocks/>
          </p:cNvCxnSpPr>
          <p:nvPr/>
        </p:nvCxnSpPr>
        <p:spPr>
          <a:xfrm>
            <a:off x="500275" y="3892863"/>
            <a:ext cx="8157950" cy="0"/>
          </a:xfrm>
          <a:prstGeom prst="straightConnector1">
            <a:avLst/>
          </a:prstGeom>
          <a:noFill/>
          <a:ln w="28575" cap="flat" cmpd="sng">
            <a:solidFill>
              <a:srgbClr val="FFFFFF"/>
            </a:solidFill>
            <a:prstDash val="solid"/>
            <a:round/>
            <a:headEnd type="none" w="med" len="med"/>
            <a:tailEnd type="none" w="med" len="med"/>
          </a:ln>
        </p:spPr>
      </p:cxnSp>
      <p:cxnSp>
        <p:nvCxnSpPr>
          <p:cNvPr id="47" name="Google Shape;706;p61">
            <a:extLst>
              <a:ext uri="{FF2B5EF4-FFF2-40B4-BE49-F238E27FC236}">
                <a16:creationId xmlns:a16="http://schemas.microsoft.com/office/drawing/2014/main" id="{54BDB5D1-B70C-40BE-90FD-D019AE535856}"/>
              </a:ext>
            </a:extLst>
          </p:cNvPr>
          <p:cNvCxnSpPr>
            <a:cxnSpLocks/>
          </p:cNvCxnSpPr>
          <p:nvPr/>
        </p:nvCxnSpPr>
        <p:spPr>
          <a:xfrm>
            <a:off x="3588754" y="1178714"/>
            <a:ext cx="0" cy="3757617"/>
          </a:xfrm>
          <a:prstGeom prst="straightConnector1">
            <a:avLst/>
          </a:prstGeom>
          <a:noFill/>
          <a:ln w="28575" cap="flat" cmpd="sng">
            <a:solidFill>
              <a:srgbClr val="FFFFFF"/>
            </a:solidFill>
            <a:prstDash val="solid"/>
            <a:round/>
            <a:headEnd type="none" w="med" len="med"/>
            <a:tailEnd type="none" w="med" len="med"/>
          </a:ln>
        </p:spPr>
      </p:cxnSp>
      <p:cxnSp>
        <p:nvCxnSpPr>
          <p:cNvPr id="48" name="Google Shape;706;p61">
            <a:extLst>
              <a:ext uri="{FF2B5EF4-FFF2-40B4-BE49-F238E27FC236}">
                <a16:creationId xmlns:a16="http://schemas.microsoft.com/office/drawing/2014/main" id="{3B5EC62B-AB31-47F4-BCBC-31E84BDDFB81}"/>
              </a:ext>
            </a:extLst>
          </p:cNvPr>
          <p:cNvCxnSpPr>
            <a:cxnSpLocks/>
          </p:cNvCxnSpPr>
          <p:nvPr/>
        </p:nvCxnSpPr>
        <p:spPr>
          <a:xfrm>
            <a:off x="5353261" y="1178714"/>
            <a:ext cx="0" cy="3757617"/>
          </a:xfrm>
          <a:prstGeom prst="straightConnector1">
            <a:avLst/>
          </a:prstGeom>
          <a:noFill/>
          <a:ln w="28575" cap="flat" cmpd="sng">
            <a:solidFill>
              <a:srgbClr val="FFFFFF"/>
            </a:solidFill>
            <a:prstDash val="solid"/>
            <a:round/>
            <a:headEnd type="none" w="med" len="med"/>
            <a:tailEnd type="none" w="med" len="med"/>
          </a:ln>
        </p:spPr>
      </p:cxnSp>
      <p:cxnSp>
        <p:nvCxnSpPr>
          <p:cNvPr id="49" name="Google Shape;706;p61">
            <a:extLst>
              <a:ext uri="{FF2B5EF4-FFF2-40B4-BE49-F238E27FC236}">
                <a16:creationId xmlns:a16="http://schemas.microsoft.com/office/drawing/2014/main" id="{6BB59A78-6A67-42D4-A257-B762AAFC82F9}"/>
              </a:ext>
            </a:extLst>
          </p:cNvPr>
          <p:cNvCxnSpPr>
            <a:cxnSpLocks/>
          </p:cNvCxnSpPr>
          <p:nvPr/>
        </p:nvCxnSpPr>
        <p:spPr>
          <a:xfrm>
            <a:off x="7106845" y="1178714"/>
            <a:ext cx="0" cy="3757617"/>
          </a:xfrm>
          <a:prstGeom prst="straightConnector1">
            <a:avLst/>
          </a:prstGeom>
          <a:noFill/>
          <a:ln w="28575" cap="flat" cmpd="sng">
            <a:solidFill>
              <a:srgbClr val="FFFFFF"/>
            </a:solidFill>
            <a:prstDash val="solid"/>
            <a:round/>
            <a:headEnd type="none" w="med" len="med"/>
            <a:tailEnd type="none" w="med" len="med"/>
          </a:ln>
        </p:spPr>
      </p:cxnSp>
      <p:sp>
        <p:nvSpPr>
          <p:cNvPr id="53" name="Google Shape;375;p49">
            <a:extLst>
              <a:ext uri="{FF2B5EF4-FFF2-40B4-BE49-F238E27FC236}">
                <a16:creationId xmlns:a16="http://schemas.microsoft.com/office/drawing/2014/main" id="{6D4B5E0E-289A-40B8-B90D-972538619268}"/>
              </a:ext>
            </a:extLst>
          </p:cNvPr>
          <p:cNvSpPr txBox="1">
            <a:spLocks/>
          </p:cNvSpPr>
          <p:nvPr/>
        </p:nvSpPr>
        <p:spPr>
          <a:xfrm>
            <a:off x="3942906" y="1332676"/>
            <a:ext cx="1155024"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br>
              <a:rPr lang="es-PE" sz="1400" dirty="0">
                <a:solidFill>
                  <a:schemeClr val="bg1"/>
                </a:solidFill>
              </a:rPr>
            </a:br>
            <a:r>
              <a:rPr lang="es-PE" sz="2000" dirty="0">
                <a:solidFill>
                  <a:schemeClr val="bg1"/>
                </a:solidFill>
              </a:rPr>
              <a:t>Semana 2</a:t>
            </a:r>
          </a:p>
        </p:txBody>
      </p:sp>
      <p:sp>
        <p:nvSpPr>
          <p:cNvPr id="54" name="Google Shape;375;p49">
            <a:extLst>
              <a:ext uri="{FF2B5EF4-FFF2-40B4-BE49-F238E27FC236}">
                <a16:creationId xmlns:a16="http://schemas.microsoft.com/office/drawing/2014/main" id="{9ACBDDF9-652D-4EE6-9C24-F844CFBDD22C}"/>
              </a:ext>
            </a:extLst>
          </p:cNvPr>
          <p:cNvSpPr txBox="1">
            <a:spLocks/>
          </p:cNvSpPr>
          <p:nvPr/>
        </p:nvSpPr>
        <p:spPr>
          <a:xfrm>
            <a:off x="2249733" y="1378744"/>
            <a:ext cx="1056203" cy="2197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br>
              <a:rPr lang="es-PE" sz="1400" dirty="0">
                <a:solidFill>
                  <a:schemeClr val="bg1"/>
                </a:solidFill>
              </a:rPr>
            </a:br>
            <a:r>
              <a:rPr lang="es-PE" sz="2000" dirty="0">
                <a:solidFill>
                  <a:schemeClr val="bg1"/>
                </a:solidFill>
              </a:rPr>
              <a:t>Semana 1</a:t>
            </a:r>
            <a:endParaRPr lang="es-PE" sz="1400" dirty="0">
              <a:solidFill>
                <a:schemeClr val="bg1"/>
              </a:solidFill>
            </a:endParaRPr>
          </a:p>
        </p:txBody>
      </p:sp>
      <p:sp>
        <p:nvSpPr>
          <p:cNvPr id="55" name="Google Shape;375;p49">
            <a:extLst>
              <a:ext uri="{FF2B5EF4-FFF2-40B4-BE49-F238E27FC236}">
                <a16:creationId xmlns:a16="http://schemas.microsoft.com/office/drawing/2014/main" id="{6438A09A-2FF1-4747-82E4-17A2BDC78E77}"/>
              </a:ext>
            </a:extLst>
          </p:cNvPr>
          <p:cNvSpPr txBox="1">
            <a:spLocks/>
          </p:cNvSpPr>
          <p:nvPr/>
        </p:nvSpPr>
        <p:spPr>
          <a:xfrm>
            <a:off x="5635973" y="1332676"/>
            <a:ext cx="1179165"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br>
              <a:rPr lang="es-PE" sz="1400" dirty="0">
                <a:solidFill>
                  <a:schemeClr val="bg1"/>
                </a:solidFill>
              </a:rPr>
            </a:br>
            <a:r>
              <a:rPr lang="es-PE" sz="2000" dirty="0">
                <a:solidFill>
                  <a:schemeClr val="bg1"/>
                </a:solidFill>
              </a:rPr>
              <a:t>Semana 3</a:t>
            </a:r>
          </a:p>
        </p:txBody>
      </p:sp>
      <p:sp>
        <p:nvSpPr>
          <p:cNvPr id="57" name="Google Shape;375;p49">
            <a:extLst>
              <a:ext uri="{FF2B5EF4-FFF2-40B4-BE49-F238E27FC236}">
                <a16:creationId xmlns:a16="http://schemas.microsoft.com/office/drawing/2014/main" id="{0640A0AE-43B4-41FF-8DB3-337D1822248E}"/>
              </a:ext>
            </a:extLst>
          </p:cNvPr>
          <p:cNvSpPr txBox="1">
            <a:spLocks/>
          </p:cNvSpPr>
          <p:nvPr/>
        </p:nvSpPr>
        <p:spPr>
          <a:xfrm>
            <a:off x="597251" y="1848172"/>
            <a:ext cx="1182408"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br>
              <a:rPr lang="es-PE" sz="1400" dirty="0"/>
            </a:br>
            <a:r>
              <a:rPr lang="es-PE" sz="1400" dirty="0"/>
              <a:t>Autenticación</a:t>
            </a:r>
          </a:p>
        </p:txBody>
      </p:sp>
      <p:sp>
        <p:nvSpPr>
          <p:cNvPr id="58" name="Google Shape;375;p49">
            <a:extLst>
              <a:ext uri="{FF2B5EF4-FFF2-40B4-BE49-F238E27FC236}">
                <a16:creationId xmlns:a16="http://schemas.microsoft.com/office/drawing/2014/main" id="{11737AB7-8CAC-4BB8-8B46-C20FB877A0A8}"/>
              </a:ext>
            </a:extLst>
          </p:cNvPr>
          <p:cNvSpPr txBox="1">
            <a:spLocks/>
          </p:cNvSpPr>
          <p:nvPr/>
        </p:nvSpPr>
        <p:spPr>
          <a:xfrm>
            <a:off x="535996" y="2373112"/>
            <a:ext cx="1323972"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br>
              <a:rPr lang="es-PE" sz="1400" dirty="0"/>
            </a:br>
            <a:r>
              <a:rPr lang="es-PE" sz="1400" dirty="0"/>
              <a:t>Gestión de Citas</a:t>
            </a:r>
          </a:p>
        </p:txBody>
      </p:sp>
      <p:sp>
        <p:nvSpPr>
          <p:cNvPr id="59" name="Google Shape;375;p49">
            <a:extLst>
              <a:ext uri="{FF2B5EF4-FFF2-40B4-BE49-F238E27FC236}">
                <a16:creationId xmlns:a16="http://schemas.microsoft.com/office/drawing/2014/main" id="{651D42B1-B0D7-4E86-9225-D7B71F4F77EB}"/>
              </a:ext>
            </a:extLst>
          </p:cNvPr>
          <p:cNvSpPr txBox="1">
            <a:spLocks/>
          </p:cNvSpPr>
          <p:nvPr/>
        </p:nvSpPr>
        <p:spPr>
          <a:xfrm>
            <a:off x="551801" y="2922116"/>
            <a:ext cx="1323972"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br>
              <a:rPr lang="es-PE" sz="1400" dirty="0"/>
            </a:br>
            <a:r>
              <a:rPr lang="es-PE" sz="1400" dirty="0"/>
              <a:t>Servicios</a:t>
            </a:r>
          </a:p>
        </p:txBody>
      </p:sp>
      <p:sp>
        <p:nvSpPr>
          <p:cNvPr id="60" name="Google Shape;375;p49">
            <a:extLst>
              <a:ext uri="{FF2B5EF4-FFF2-40B4-BE49-F238E27FC236}">
                <a16:creationId xmlns:a16="http://schemas.microsoft.com/office/drawing/2014/main" id="{37288E18-46A6-410C-8C65-259FF5641D9E}"/>
              </a:ext>
            </a:extLst>
          </p:cNvPr>
          <p:cNvSpPr txBox="1">
            <a:spLocks/>
          </p:cNvSpPr>
          <p:nvPr/>
        </p:nvSpPr>
        <p:spPr>
          <a:xfrm>
            <a:off x="574095" y="3485155"/>
            <a:ext cx="1323972"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br>
              <a:rPr lang="es-PE" sz="1400" dirty="0"/>
            </a:br>
            <a:r>
              <a:rPr lang="es-PE" sz="1400" dirty="0"/>
              <a:t>Utilitarios</a:t>
            </a:r>
          </a:p>
        </p:txBody>
      </p:sp>
      <p:sp>
        <p:nvSpPr>
          <p:cNvPr id="61" name="Google Shape;375;p49">
            <a:extLst>
              <a:ext uri="{FF2B5EF4-FFF2-40B4-BE49-F238E27FC236}">
                <a16:creationId xmlns:a16="http://schemas.microsoft.com/office/drawing/2014/main" id="{6A3F27B5-4B78-491C-950B-2FB9596860B9}"/>
              </a:ext>
            </a:extLst>
          </p:cNvPr>
          <p:cNvSpPr txBox="1">
            <a:spLocks/>
          </p:cNvSpPr>
          <p:nvPr/>
        </p:nvSpPr>
        <p:spPr>
          <a:xfrm>
            <a:off x="551801" y="4087609"/>
            <a:ext cx="1323972"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br>
              <a:rPr lang="es-PE" sz="1400" dirty="0"/>
            </a:br>
            <a:r>
              <a:rPr lang="es-PE" sz="1400" dirty="0"/>
              <a:t>Informativo</a:t>
            </a:r>
          </a:p>
        </p:txBody>
      </p:sp>
      <p:cxnSp>
        <p:nvCxnSpPr>
          <p:cNvPr id="62" name="Google Shape;704;p61">
            <a:extLst>
              <a:ext uri="{FF2B5EF4-FFF2-40B4-BE49-F238E27FC236}">
                <a16:creationId xmlns:a16="http://schemas.microsoft.com/office/drawing/2014/main" id="{7660A707-0C38-45E2-B82F-C536D16E7C92}"/>
              </a:ext>
            </a:extLst>
          </p:cNvPr>
          <p:cNvCxnSpPr>
            <a:cxnSpLocks/>
          </p:cNvCxnSpPr>
          <p:nvPr/>
        </p:nvCxnSpPr>
        <p:spPr>
          <a:xfrm>
            <a:off x="493025" y="4452877"/>
            <a:ext cx="8157950" cy="0"/>
          </a:xfrm>
          <a:prstGeom prst="straightConnector1">
            <a:avLst/>
          </a:prstGeom>
          <a:noFill/>
          <a:ln w="28575" cap="flat" cmpd="sng">
            <a:solidFill>
              <a:srgbClr val="FFFFFF"/>
            </a:solidFill>
            <a:prstDash val="solid"/>
            <a:round/>
            <a:headEnd type="none" w="med" len="med"/>
            <a:tailEnd type="none" w="med" len="med"/>
          </a:ln>
        </p:spPr>
      </p:cxnSp>
      <p:sp>
        <p:nvSpPr>
          <p:cNvPr id="68" name="Google Shape;375;p49">
            <a:extLst>
              <a:ext uri="{FF2B5EF4-FFF2-40B4-BE49-F238E27FC236}">
                <a16:creationId xmlns:a16="http://schemas.microsoft.com/office/drawing/2014/main" id="{B32295CD-3DDA-46A4-B247-AA01F4D74492}"/>
              </a:ext>
            </a:extLst>
          </p:cNvPr>
          <p:cNvSpPr txBox="1">
            <a:spLocks/>
          </p:cNvSpPr>
          <p:nvPr/>
        </p:nvSpPr>
        <p:spPr>
          <a:xfrm>
            <a:off x="551801" y="4670531"/>
            <a:ext cx="1323972"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br>
              <a:rPr lang="es-PE" sz="1400" dirty="0"/>
            </a:br>
            <a:r>
              <a:rPr lang="es-PE" sz="1400" dirty="0"/>
              <a:t>Mejoras</a:t>
            </a:r>
          </a:p>
        </p:txBody>
      </p:sp>
      <p:sp>
        <p:nvSpPr>
          <p:cNvPr id="69" name="Google Shape;375;p49">
            <a:extLst>
              <a:ext uri="{FF2B5EF4-FFF2-40B4-BE49-F238E27FC236}">
                <a16:creationId xmlns:a16="http://schemas.microsoft.com/office/drawing/2014/main" id="{7DF7C50B-A00C-4D74-A7D2-C12B56C4F053}"/>
              </a:ext>
            </a:extLst>
          </p:cNvPr>
          <p:cNvSpPr txBox="1">
            <a:spLocks/>
          </p:cNvSpPr>
          <p:nvPr/>
        </p:nvSpPr>
        <p:spPr>
          <a:xfrm>
            <a:off x="534149" y="1331153"/>
            <a:ext cx="1182408" cy="2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Squada One"/>
              <a:buNone/>
              <a:defRPr sz="2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br>
              <a:rPr lang="es-PE" sz="1400" dirty="0"/>
            </a:br>
            <a:r>
              <a:rPr lang="es-PE" dirty="0">
                <a:solidFill>
                  <a:schemeClr val="bg1"/>
                </a:solidFill>
              </a:rPr>
              <a:t>Épica</a:t>
            </a:r>
            <a:endParaRPr lang="es-PE" sz="1400" dirty="0">
              <a:solidFill>
                <a:schemeClr val="bg1"/>
              </a:solidFill>
            </a:endParaRPr>
          </a:p>
        </p:txBody>
      </p:sp>
      <p:sp>
        <p:nvSpPr>
          <p:cNvPr id="63" name="Rectángulo: esquinas superiores, una redondeada y la otra cortada 62">
            <a:extLst>
              <a:ext uri="{FF2B5EF4-FFF2-40B4-BE49-F238E27FC236}">
                <a16:creationId xmlns:a16="http://schemas.microsoft.com/office/drawing/2014/main" id="{84FF52A7-984F-4E68-812B-C7D3E88C589A}"/>
              </a:ext>
            </a:extLst>
          </p:cNvPr>
          <p:cNvSpPr/>
          <p:nvPr/>
        </p:nvSpPr>
        <p:spPr>
          <a:xfrm>
            <a:off x="2022677" y="1725432"/>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H1</a:t>
            </a:r>
          </a:p>
        </p:txBody>
      </p:sp>
      <p:sp>
        <p:nvSpPr>
          <p:cNvPr id="84" name="Rectángulo: esquinas superiores, una redondeada y la otra cortada 83">
            <a:extLst>
              <a:ext uri="{FF2B5EF4-FFF2-40B4-BE49-F238E27FC236}">
                <a16:creationId xmlns:a16="http://schemas.microsoft.com/office/drawing/2014/main" id="{14744542-87D0-4A23-82E2-D637477156D2}"/>
              </a:ext>
            </a:extLst>
          </p:cNvPr>
          <p:cNvSpPr/>
          <p:nvPr/>
        </p:nvSpPr>
        <p:spPr>
          <a:xfrm>
            <a:off x="2574365" y="1722855"/>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H2</a:t>
            </a:r>
          </a:p>
        </p:txBody>
      </p:sp>
      <p:sp>
        <p:nvSpPr>
          <p:cNvPr id="85" name="Rectángulo: esquinas superiores, una redondeada y la otra cortada 84">
            <a:extLst>
              <a:ext uri="{FF2B5EF4-FFF2-40B4-BE49-F238E27FC236}">
                <a16:creationId xmlns:a16="http://schemas.microsoft.com/office/drawing/2014/main" id="{9FAFAF27-B4BC-4935-B2AC-979F785275C7}"/>
              </a:ext>
            </a:extLst>
          </p:cNvPr>
          <p:cNvSpPr/>
          <p:nvPr/>
        </p:nvSpPr>
        <p:spPr>
          <a:xfrm>
            <a:off x="2022353" y="2268777"/>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H3</a:t>
            </a:r>
          </a:p>
        </p:txBody>
      </p:sp>
      <p:sp>
        <p:nvSpPr>
          <p:cNvPr id="86" name="Rectángulo: esquinas superiores, una redondeada y la otra cortada 85">
            <a:extLst>
              <a:ext uri="{FF2B5EF4-FFF2-40B4-BE49-F238E27FC236}">
                <a16:creationId xmlns:a16="http://schemas.microsoft.com/office/drawing/2014/main" id="{74DF33BF-B005-4525-BFA1-4455033F9B2B}"/>
              </a:ext>
            </a:extLst>
          </p:cNvPr>
          <p:cNvSpPr/>
          <p:nvPr/>
        </p:nvSpPr>
        <p:spPr>
          <a:xfrm>
            <a:off x="2569645" y="2259897"/>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H4</a:t>
            </a:r>
          </a:p>
        </p:txBody>
      </p:sp>
      <p:sp>
        <p:nvSpPr>
          <p:cNvPr id="87" name="Rectángulo: esquinas superiores, una redondeada y la otra cortada 86">
            <a:extLst>
              <a:ext uri="{FF2B5EF4-FFF2-40B4-BE49-F238E27FC236}">
                <a16:creationId xmlns:a16="http://schemas.microsoft.com/office/drawing/2014/main" id="{396B6169-9D1D-46C9-A6DE-5A117B77E735}"/>
              </a:ext>
            </a:extLst>
          </p:cNvPr>
          <p:cNvSpPr/>
          <p:nvPr/>
        </p:nvSpPr>
        <p:spPr>
          <a:xfrm>
            <a:off x="3638788" y="2259842"/>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H5</a:t>
            </a:r>
          </a:p>
        </p:txBody>
      </p:sp>
      <p:sp>
        <p:nvSpPr>
          <p:cNvPr id="88" name="Rectángulo: esquinas superiores, una redondeada y la otra cortada 87">
            <a:extLst>
              <a:ext uri="{FF2B5EF4-FFF2-40B4-BE49-F238E27FC236}">
                <a16:creationId xmlns:a16="http://schemas.microsoft.com/office/drawing/2014/main" id="{4E1F7539-CC9D-43F0-9D52-50ABFE88041D}"/>
              </a:ext>
            </a:extLst>
          </p:cNvPr>
          <p:cNvSpPr/>
          <p:nvPr/>
        </p:nvSpPr>
        <p:spPr>
          <a:xfrm>
            <a:off x="4191019" y="2263204"/>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H6</a:t>
            </a:r>
          </a:p>
        </p:txBody>
      </p:sp>
      <p:sp>
        <p:nvSpPr>
          <p:cNvPr id="89" name="Rectángulo: esquinas superiores, una redondeada y la otra cortada 88">
            <a:extLst>
              <a:ext uri="{FF2B5EF4-FFF2-40B4-BE49-F238E27FC236}">
                <a16:creationId xmlns:a16="http://schemas.microsoft.com/office/drawing/2014/main" id="{93FA39E1-4C93-439A-9DA0-B496765F999E}"/>
              </a:ext>
            </a:extLst>
          </p:cNvPr>
          <p:cNvSpPr/>
          <p:nvPr/>
        </p:nvSpPr>
        <p:spPr>
          <a:xfrm>
            <a:off x="5430759" y="2792290"/>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H7</a:t>
            </a:r>
          </a:p>
        </p:txBody>
      </p:sp>
      <p:sp>
        <p:nvSpPr>
          <p:cNvPr id="90" name="Rectángulo: esquinas superiores, una redondeada y la otra cortada 89">
            <a:extLst>
              <a:ext uri="{FF2B5EF4-FFF2-40B4-BE49-F238E27FC236}">
                <a16:creationId xmlns:a16="http://schemas.microsoft.com/office/drawing/2014/main" id="{4C0854A0-7D43-4AA3-B12D-639581FCC98A}"/>
              </a:ext>
            </a:extLst>
          </p:cNvPr>
          <p:cNvSpPr/>
          <p:nvPr/>
        </p:nvSpPr>
        <p:spPr>
          <a:xfrm>
            <a:off x="5430759" y="3355586"/>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H8</a:t>
            </a:r>
          </a:p>
        </p:txBody>
      </p:sp>
      <p:sp>
        <p:nvSpPr>
          <p:cNvPr id="92" name="Rectángulo: esquinas superiores, una redondeada y la otra cortada 91">
            <a:extLst>
              <a:ext uri="{FF2B5EF4-FFF2-40B4-BE49-F238E27FC236}">
                <a16:creationId xmlns:a16="http://schemas.microsoft.com/office/drawing/2014/main" id="{79CE9391-E48D-4A75-8E98-5718BC02D022}"/>
              </a:ext>
            </a:extLst>
          </p:cNvPr>
          <p:cNvSpPr/>
          <p:nvPr/>
        </p:nvSpPr>
        <p:spPr>
          <a:xfrm>
            <a:off x="6475015" y="3366753"/>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H9</a:t>
            </a:r>
          </a:p>
        </p:txBody>
      </p:sp>
      <p:sp>
        <p:nvSpPr>
          <p:cNvPr id="93" name="Rectángulo: esquinas superiores, una redondeada y la otra cortada 92">
            <a:extLst>
              <a:ext uri="{FF2B5EF4-FFF2-40B4-BE49-F238E27FC236}">
                <a16:creationId xmlns:a16="http://schemas.microsoft.com/office/drawing/2014/main" id="{D25551E5-D19A-4F1F-942B-9A7D447F2A1B}"/>
              </a:ext>
            </a:extLst>
          </p:cNvPr>
          <p:cNvSpPr/>
          <p:nvPr/>
        </p:nvSpPr>
        <p:spPr>
          <a:xfrm>
            <a:off x="5425292" y="3953013"/>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H10</a:t>
            </a:r>
          </a:p>
        </p:txBody>
      </p:sp>
      <p:sp>
        <p:nvSpPr>
          <p:cNvPr id="94" name="Rectángulo: esquinas superiores, una redondeada y la otra cortada 93">
            <a:extLst>
              <a:ext uri="{FF2B5EF4-FFF2-40B4-BE49-F238E27FC236}">
                <a16:creationId xmlns:a16="http://schemas.microsoft.com/office/drawing/2014/main" id="{0C7CD30E-C5C9-4AD9-8DAD-EB3C8D03070D}"/>
              </a:ext>
            </a:extLst>
          </p:cNvPr>
          <p:cNvSpPr/>
          <p:nvPr/>
        </p:nvSpPr>
        <p:spPr>
          <a:xfrm>
            <a:off x="5423962" y="4523154"/>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H11</a:t>
            </a:r>
          </a:p>
        </p:txBody>
      </p:sp>
      <p:sp>
        <p:nvSpPr>
          <p:cNvPr id="95" name="Rectángulo: esquinas superiores, una redondeada y la otra cortada 94">
            <a:extLst>
              <a:ext uri="{FF2B5EF4-FFF2-40B4-BE49-F238E27FC236}">
                <a16:creationId xmlns:a16="http://schemas.microsoft.com/office/drawing/2014/main" id="{F1A2B02F-9AB1-4EB9-9523-DE28629A199D}"/>
              </a:ext>
            </a:extLst>
          </p:cNvPr>
          <p:cNvSpPr/>
          <p:nvPr/>
        </p:nvSpPr>
        <p:spPr>
          <a:xfrm>
            <a:off x="5984923" y="4523154"/>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H12</a:t>
            </a:r>
          </a:p>
        </p:txBody>
      </p:sp>
      <p:sp>
        <p:nvSpPr>
          <p:cNvPr id="96" name="Rectángulo: esquinas superiores, una redondeada y la otra cortada 95">
            <a:extLst>
              <a:ext uri="{FF2B5EF4-FFF2-40B4-BE49-F238E27FC236}">
                <a16:creationId xmlns:a16="http://schemas.microsoft.com/office/drawing/2014/main" id="{600FEEE4-F042-4379-8832-5D942CB3A94E}"/>
              </a:ext>
            </a:extLst>
          </p:cNvPr>
          <p:cNvSpPr/>
          <p:nvPr/>
        </p:nvSpPr>
        <p:spPr>
          <a:xfrm>
            <a:off x="6540314" y="4515774"/>
            <a:ext cx="508710" cy="434126"/>
          </a:xfrm>
          <a:prstGeom prst="snip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b="1" dirty="0"/>
              <a:t>H13</a:t>
            </a:r>
          </a:p>
        </p:txBody>
      </p:sp>
    </p:spTree>
    <p:extLst>
      <p:ext uri="{BB962C8B-B14F-4D97-AF65-F5344CB8AC3E}">
        <p14:creationId xmlns:p14="http://schemas.microsoft.com/office/powerpoint/2010/main" val="42620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5" name="Title 4">
            <a:extLst>
              <a:ext uri="{FF2B5EF4-FFF2-40B4-BE49-F238E27FC236}">
                <a16:creationId xmlns:a16="http://schemas.microsoft.com/office/drawing/2014/main" id="{747538B5-0A75-438A-9462-DDF29AC5BE5B}"/>
              </a:ext>
            </a:extLst>
          </p:cNvPr>
          <p:cNvSpPr>
            <a:spLocks noGrp="1"/>
          </p:cNvSpPr>
          <p:nvPr>
            <p:ph type="ctrTitle"/>
          </p:nvPr>
        </p:nvSpPr>
        <p:spPr>
          <a:xfrm>
            <a:off x="-1371081" y="87415"/>
            <a:ext cx="6658800" cy="670500"/>
          </a:xfrm>
        </p:spPr>
        <p:txBody>
          <a:bodyPr/>
          <a:lstStyle/>
          <a:p>
            <a:r>
              <a:rPr lang="en-US" dirty="0"/>
              <a:t>DIAGRAMA KANBAN</a:t>
            </a:r>
            <a:endParaRPr lang="es-419" dirty="0"/>
          </a:p>
        </p:txBody>
      </p:sp>
      <p:pic>
        <p:nvPicPr>
          <p:cNvPr id="3" name="Picture 2">
            <a:extLst>
              <a:ext uri="{FF2B5EF4-FFF2-40B4-BE49-F238E27FC236}">
                <a16:creationId xmlns:a16="http://schemas.microsoft.com/office/drawing/2014/main" id="{FBC2ACA2-54C5-4B47-9DEF-AAD4DF917752}"/>
              </a:ext>
            </a:extLst>
          </p:cNvPr>
          <p:cNvPicPr>
            <a:picLocks noChangeAspect="1"/>
          </p:cNvPicPr>
          <p:nvPr/>
        </p:nvPicPr>
        <p:blipFill>
          <a:blip r:embed="rId3"/>
          <a:stretch>
            <a:fillRect/>
          </a:stretch>
        </p:blipFill>
        <p:spPr>
          <a:xfrm>
            <a:off x="1293194" y="757915"/>
            <a:ext cx="5757688" cy="4130653"/>
          </a:xfrm>
          <a:prstGeom prst="rect">
            <a:avLst/>
          </a:prstGeom>
        </p:spPr>
      </p:pic>
    </p:spTree>
    <p:extLst>
      <p:ext uri="{BB962C8B-B14F-4D97-AF65-F5344CB8AC3E}">
        <p14:creationId xmlns:p14="http://schemas.microsoft.com/office/powerpoint/2010/main" val="4098961220"/>
      </p:ext>
    </p:extLst>
  </p:cSld>
  <p:clrMapOvr>
    <a:masterClrMapping/>
  </p:clrMapOvr>
</p:sld>
</file>

<file path=ppt/theme/theme1.xml><?xml version="1.0" encoding="utf-8"?>
<a:theme xmlns:a="http://schemas.openxmlformats.org/drawingml/2006/main" name="Tech Startup by Slidesgo">
  <a:themeElements>
    <a:clrScheme name="Simple Light">
      <a:dk1>
        <a:srgbClr val="88D3CE"/>
      </a:dk1>
      <a:lt1>
        <a:srgbClr val="423864"/>
      </a:lt1>
      <a:dk2>
        <a:srgbClr val="FFFFFF"/>
      </a:dk2>
      <a:lt2>
        <a:srgbClr val="EFEFEF"/>
      </a:lt2>
      <a:accent1>
        <a:srgbClr val="D9D9D9"/>
      </a:accent1>
      <a:accent2>
        <a:srgbClr val="CCCCCC"/>
      </a:accent2>
      <a:accent3>
        <a:srgbClr val="78909C"/>
      </a:accent3>
      <a:accent4>
        <a:srgbClr val="C0FFFA"/>
      </a:accent4>
      <a:accent5>
        <a:srgbClr val="88D3CE"/>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TotalTime>
  <Words>625</Words>
  <Application>Microsoft Office PowerPoint</Application>
  <PresentationFormat>On-screen Show (16:9)</PresentationFormat>
  <Paragraphs>124</Paragraphs>
  <Slides>32</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Fira Sans Extra Condensed Medium</vt:lpstr>
      <vt:lpstr>Squada One</vt:lpstr>
      <vt:lpstr>Righteous</vt:lpstr>
      <vt:lpstr>Times New Roman</vt:lpstr>
      <vt:lpstr>Roboto Condensed Light</vt:lpstr>
      <vt:lpstr>Tech Startup by Slidesgo</vt:lpstr>
      <vt:lpstr>IMPLEMENTACIÓN DE LA APLICACIÓN CUTAPP</vt:lpstr>
      <vt:lpstr>EL EQUIPO</vt:lpstr>
      <vt:lpstr>TABLA DE CONTENIDO</vt:lpstr>
      <vt:lpstr>PROBLEMA</vt:lpstr>
      <vt:lpstr>MVP</vt:lpstr>
      <vt:lpstr>Importancia</vt:lpstr>
      <vt:lpstr>Planificación</vt:lpstr>
      <vt:lpstr>Planificación</vt:lpstr>
      <vt:lpstr>DIAGRAMA KANBAN</vt:lpstr>
      <vt:lpstr>Sprint 1</vt:lpstr>
      <vt:lpstr>Criterios de Aceptación</vt:lpstr>
      <vt:lpstr>Criterios de Aceptación</vt:lpstr>
      <vt:lpstr>Criterios de Aceptación</vt:lpstr>
      <vt:lpstr>Criterios de Aceptación</vt:lpstr>
      <vt:lpstr>Criterios de Aceptación</vt:lpstr>
      <vt:lpstr>Retrospectiva Sprint 1</vt:lpstr>
      <vt:lpstr>Sprint 2</vt:lpstr>
      <vt:lpstr>Planeamiento Sprint 2</vt:lpstr>
      <vt:lpstr>DIAGRAMA KANBAN</vt:lpstr>
      <vt:lpstr>Planeamiento Sprint 2</vt:lpstr>
      <vt:lpstr>Estimación usando Lógica Difusa</vt:lpstr>
      <vt:lpstr>Criterios de Aceptación</vt:lpstr>
      <vt:lpstr>Criterios de Aceptación</vt:lpstr>
      <vt:lpstr>Criterios de Aceptación</vt:lpstr>
      <vt:lpstr>Criterios de Aceptación</vt:lpstr>
      <vt:lpstr>Criterios de Aceptación</vt:lpstr>
      <vt:lpstr>Criterios de Aceptación</vt:lpstr>
      <vt:lpstr>Criterios de Aceptación</vt:lpstr>
      <vt:lpstr>Retrospectiva Sprint 2</vt:lpstr>
      <vt:lpstr>CONCLUSIONES</vt:lpstr>
      <vt:lpstr>DEMO</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IMPLEMENTACIÓN DE LA APLICACIÓN CUTAPP</dc:title>
  <dc:creator>Daniel</dc:creator>
  <cp:lastModifiedBy>Ed Salas</cp:lastModifiedBy>
  <cp:revision>49</cp:revision>
  <dcterms:modified xsi:type="dcterms:W3CDTF">2020-07-11T01:47:20Z</dcterms:modified>
</cp:coreProperties>
</file>